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61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6" r:id="rId17"/>
    <p:sldId id="274" r:id="rId18"/>
    <p:sldId id="275" r:id="rId19"/>
    <p:sldId id="277" r:id="rId20"/>
    <p:sldId id="270" r:id="rId21"/>
    <p:sldId id="285" r:id="rId22"/>
    <p:sldId id="271" r:id="rId23"/>
    <p:sldId id="278" r:id="rId24"/>
    <p:sldId id="272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6" r:id="rId50"/>
    <p:sldId id="304" r:id="rId51"/>
    <p:sldId id="305" r:id="rId52"/>
    <p:sldId id="307" r:id="rId53"/>
    <p:sldId id="313" r:id="rId54"/>
    <p:sldId id="314" r:id="rId55"/>
    <p:sldId id="308" r:id="rId56"/>
    <p:sldId id="309" r:id="rId57"/>
    <p:sldId id="310" r:id="rId58"/>
    <p:sldId id="311" r:id="rId59"/>
    <p:sldId id="31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0"/>
    <p:restoredTop sz="94707"/>
  </p:normalViewPr>
  <p:slideViewPr>
    <p:cSldViewPr snapToGrid="0" snapToObjects="1">
      <p:cViewPr varScale="1">
        <p:scale>
          <a:sx n="133" d="100"/>
          <a:sy n="133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1T18:30:25.0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0 135 24575,'8'3'0,"-4"1"0,3 7 0,-6-2 0,6 5 0,9 23 0,-8-19 0,11 22 0,-2-3 0,-7-16 0,11 19 0,-14-9 0,13 13 0,-9-8 0,9 4 0,-12-24 0,0-1 0,-4-3 0,3 2 0,4 7 0,-6-4 0,9 6 0,-10-7 0,0-4 0,3 2 0,1 1 0,2 10 0,1-4 0,-5-1 0,1-6 0,-6-5 0,6 5 0,-3-5 0,0 5 0,3-5 0,-3 8 0,4-4 0,-4 3 0,3-2 0,-3-2 0,4 3 0,-4-3 0,3 3 0,-3-3 0,0 3 0,3-3 0,-2 2 0,2-2 0,1 3 0,-4-3 0,3 3 0,-3-3 0,4 3 0,1 9 0,-1-11 0,3 18 0,-6-17 0,3 10 0,-4-9 0,4 0 0,0 1 0,-1-1 0,1 0 0,0 1 0,-1-1 0,1 0 0,0-3 0,-1 3 0,1-3 0,-4 3 0,3-3 0,-3 2 0,4-5 0,-1 5 0,-2-2 0,2 3 0,-3-3 0,3 3 0,1-3 0,1 11 0,3-5 0,-2 5 0,1-8 0,-3 1 0,-1-1 0,1 0 0,0 1 0,-1-1 0,2 9 0,0-7 0,6 15 0,-5-15 0,11 15 0,-12-15 0,7 15 0,-5-15 0,-1 7 0,1-9 0,4 8 0,-6-5 0,9 5 0,-10-7 0,3-1 0,-3 0 0,3 1 0,-3-5 0,3 4 0,-3-3 0,0 0 0,-1 2 0,1-2 0,0 0 0,3 3 0,-3-4 0,3 1 0,-3 3 0,0-7 0,-1 7 0,1-3 0,0 0 0,3 2 0,-3-2 0,3 0 0,0 2 0,-2-2 0,5 4 0,-2-1 0,4 0 0,-5 1 0,4-5 0,-3 4 0,3-3 0,0 3 0,-3 0 0,3-3 0,-7 3 0,7-3 0,-7 0 0,7-1 0,-3 0 0,0-3 0,2 3 0,-5-3 0,5 0 0,-2 3 0,0-6 0,2 5 0,-2-2 0,0 0 0,3 3 0,-4-7 0,5 3 0,-1-2 0,0 2 0,1-3 0,-1 3 0,0-3 0,9 6 0,-7-2 0,15 3 0,-7-2 0,26 6 0,-13-9 0,12 7 0,-16-6 0,-8 2 0,5 2 0,-5-1 0,8-4 0,-9 2 0,7-2 0,-15-1 0,15 5 0,-15-9 0,7 4 0,-1-5 0,-5 4 0,5-3 0,1 2 0,-7-3 0,7 0 0,-9 0 0,0 0 0,8-3 0,-6 2 0,5-6 0,0 6 0,-5-6 0,5 6 0,-10-2 0,2 0 0,-2 2 0,0-3 0,-1 1 0,0 2 0,1-6 0,0 6 0,2-2 0,-2 0 0,0 2 0,-1-3 0,0 1 0,-2 2 0,5-6 0,-2 3 0,0 0 0,3-3 0,-7 6 0,7-6 0,-7 6 0,7-5 0,-7 1 0,3-2 0,0 2 0,-2-1 0,5 1 0,-2-2 0,0-1 0,3-3 0,-4 3 0,1-4 0,3 1 0,-7 3 0,7-3 0,-7 3 0,3 1 0,-3-1 0,0 0 0,-1 4 0,4-6 0,-2 5 0,2-6 0,-3 3 0,3 0 0,-3-3 0,3 3 0,-3-3 0,3 0 0,-3 2 0,3-2 0,-3 3 0,0 1 0,-4-1 0,3 0 0,-3 1 0,4-1 0,-1 0 0,-2 1 0,1-1 0,-1 0 0,2 1 0,1-1 0,-4 0 0,3 1 0,-3-1 0,4 1 0,0-5 0,-1 4 0,1-3 0,0 0 0,-1 2 0,1-5 0,0 5 0,3-5 0,-3 2 0,7 0 0,-7-2 0,3 2 0,0-4 0,-2 4 0,2-2 0,-3 5 0,-1-2 0,1 0 0,-1 3 0,1-3 0,0 3 0,-1-3 0,1 3 0,0-3 0,-1 3 0,-2-3 0,1 2 0,-1-2 0,2 4 0,1-1 0,-4 0 0,3 1 0,-3-1 0,1 0 0,1 1 0,-1-1 0,2 0 0,-2 1 0,1-1 0,-1 0 0,2 1 0,1-4 0,0 2 0,3-2 0,-3 0 0,7-1 0,-7-3 0,3 3 0,0-3 0,-2 7 0,2-3 0,-4 0 0,1 2 0,0-2 0,-1 4 0,-2-1 0,2 0 0,-3 1 0,3-1 0,1 4 0,-4-3 0,3 3 0,-3-4 0,4 0 0,0 1 0,-1 2 0,-2-1 0,1 1 0,-1-2 0,2-1 0,1 0 0,0 4 0,-1-3 0,1 3 0,0-4 0,-1 1 0,1-1 0,0 0 0,-1 1 0,4-1 0,-2 0 0,5 1 0,-5-1 0,2 0 0,0 1 0,-3-1 0,3 1 0,-3-1 0,0 4 0,-1-3 0,1 3 0,0-4 0,-1 4 0,1-3 0,0 3 0,-1-1 0,1-1 0,0 1 0,-1 1 0,4-3 0,-2 3 0,2 0 0,-3-3 0,-1 6 0,1-6 0,3 6 0,-2-5 0,5 1 0,-6 1 0,7-3 0,-7 6 0,4-5 0,-1 5 0,-3-6 0,7 6 0,-7-2 0,7-1 0,-4 3 0,1-5 0,3 5 0,-3-3 0,0 4 0,2-3 0,-5 2 0,2-2 0,-4 3 0,1 0 0,0 0 0,-1 0 0,1 0 0,0 3 0,-1-2 0,1 2 0,0 1 0,3-3 0,1 5 0,3-1 0,0 2 0,9 3 0,1-1 0,1 1 0,6 1 0,-7-2 0,9 8 0,0-5 0,-1 4 0,1-4 0,0 4 0,0-4 0,-1 10 0,1-10 0,-8 6 0,-3-8 0,-7 1 0,-1-3 0,0 0 0,-3 3 0,3-3 0,-4 7 0,5-7 0,7 10 0,-5-5 0,5 5 0,-8-3 0,1 1 0,-1-1 0,0 0 0,1 1 0,-1-1 0,0 0 0,1 1 0,-1-1 0,17 17 0,-12-12 0,15 20 0,-19-22 0,6 13 0,11 4 0,-1 18 0,6-7 0,4 14 0,-16-24 0,10 6 0,-16-16 0,1 5 0,-6-5 0,6 8 0,-7-9 0,8 7 0,-9-15 0,7 15 0,-9-6 0,11 7 0,1 18 0,1-13 0,-2 4 0,-1-10 0,-10-7 0,10 9 0,-9 0 0,10 0 0,-5-1 0,1 1 0,3 0 0,-9 0 0,6-9 0,-3 14 0,4-12 0,-3 14 0,6-8 0,-5 1 0,1 0 0,3 0 0,-9-1 0,10 1 0,-7 17 0,7-13 0,-7 12 0,13 1 0,-14-13 0,19 29 0,-14-29 0,15 29 0,-15-29 0,8 12 0,-16-24 0,10 6 0,-10-7 0,7 1 0,-7 5 0,7-5 0,0 8 0,10 16 0,-4-12 0,5 13 0,-7-17 0,-4-1 0,0-7 0,-7 6 0,7-7 0,-7 1 0,4-3 0,-4-8 0,-3-3 0,3 3 0,-3-3 0,-1 0 0,1 2 0,0-5 0,-1 5 0,1-2 0,0 3 0,3-3 0,-3 3 0,3-3 0,0 3 0,-2-3 0,2 2 0,-3-5 0,-1 5 0,4-5 0,-2 2 0,2 0 0,-3-3 0,-1 3 0,1-3 0,0 0 0,-1-1 0,1 1 0,0 0 0,-1-1 0,1 1 0,0 0 0,-1-1 0,1 1 0,0-4 0,-1 3 0,1 1 0,3 0 0,1 7 0,3-7 0,0 7 0,1-3 0,-1 0 0,9 5 0,-7-4 0,15 9 0,-15-6 0,15 5 0,-15-8 0,15 8 0,-15-8 0,7 2 0,-9-4 0,0-3 0,-3 3 0,3-3 0,-3 3 0,3-3 0,0-1 0,0-2 0,-3 2 0,3-3 0,-3 3 0,3 1 0,0-4 0,1 3 0,-1-6 0,-3 2 0,2 1 0,-2-3 0,4 2 0,-1-3 0,8 0 0,-5 0 0,14 0 0,-7 0 0,9 0 0,0-5 0,-1 4 0,1-9 0,0 4 0,0-6 0,-9 3 0,7 3 0,-15-1 0,3 3 0,-5-4 0,-3-3 0,3 2 0,0-5 0,9-1 0,1-4 0,1-1 0,6-1 0,-12-4 0,13 2 0,-13-2 0,21-10 0,-22 15 0,14-12 0,-18 17 0,0-1 0,1 1 0,-1 0 0,0-1 0,1 1 0,-4 0 0,2-1 0,-2 1 0,0 0 0,2-1 0,-2 1 0,3 0 0,-3-1 0,6-7 0,-5 6 0,2-7 0,-1 9 0,-4-9 0,5 7 0,-5-7 0,8 1 0,-9 5 0,12-13 0,-10 5 0,10-8 0,-10 9 0,10-7 0,-10 7 0,5-9 0,-6 8 0,6-5 0,-7 13 0,7-13 0,-6 5 0,1-8 0,0 0 0,0 1 0,12-18 0,-10 13 0,10-12 0,-12 16 0,0 0 0,-5 0 0,4 1 0,-3-1 0,4 0 0,0 0 0,-5 1 0,4-1 0,-8-17 0,8 13 0,-4-12 0,0 16 0,4 0 0,-4 1 0,1-1 0,6-17 0,-11 14 0,9-11 0,1-3 0,-8-12 0,17-24 0,-12 20 0,-2 13 0,11-35 0,-8 14 0,10-13 0,-10-1 0,8-3 0,-8 0 0,-5 38 0,2 3 0,8-25 0,-9 24 0,0-1 0,12-22 0,-6-14 0,4 18 0,-14 0 0,14-1 0,-14-16 0,14 12 0,-15 24 0,0-1 0,15-22 0,-15 22 0,0 1 0,14-24 0,-13 24 0,-2-1 0,8-39 0,-8 0 0,8 3 0,-6 1 0,6 13 0,-8 3 0,0 5 0,0 29 0,0-13 0,0 26 0,0-7 0,-3 15 0,2-3 0,-2 5 0,3 7 0,0-3 0,-4 3 0,3 0 0,-2 1 0,3-1 0,0 4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1T19:52:06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2376 24575,'3'-2'0,"1"0"0,0 1 0,-1 0 0,1 0 0,-1 1 0,1 0 0,0 0 0,-1 0 0,1 0 0,-1 0 0,1 0 0,0 0 0,-1 0 0,1 0 0,-1 0 0,1 0 0,-1 0 0,1 0 0,0 0 0,-1 0 0,1 1 0,-1 0 0,1 0 0,0-1 0,-1 0 0,1 0 0,-1 0 0,1 0 0,0 2 0,-1-2 0,1 2 0,-1-2 0,1 0 0,-1 0 0,1 0 0,0 0 0,-1 0 0,1 1 0,-1 0 0,1 0 0,0-1 0,-1 0 0,1 0 0,-1 0 0,1 0 0,0 0 0,-1 0 0,1 0 0,-1 0 0,1 0 0,0 0 0,-1 0 0,1 0 0,5 0 0,-4 0 0,4 0 0,-6 0 0,1 0 0,-1 0 0,3 0 0,-2 0 0,1 0 0,0 0 0,-1 0 0,1 0 0,-1 0 0,5 0 0,-4 0 0,4 0 0,-6 0 0,4 0 0,-1 0 0,1 0 0,0 0 0,-3 0 0,3 0 0,-3-1 0,3 0 0,-3 0 0,1 1 0,2-2 0,-1 2 0,1-2 0,-1 2 0,-2 0 0,2-1 0,-3 0 0,1 0 0,3-1 0,-1 2 0,2-4 0,0 4 0,-3-3 0,2 2 0,-2-2 0,3 3 0,-3-2 0,2 1 0,-1 0 0,-1-2 0,2 3 0,-1-3 0,1 2 0,-2-2 0,2 3 0,-1-4 0,1 2 0,0 0 0,0-1 0,0 1 0,1 0 0,-1-1 0,0 1 0,0-2 0,4 0 0,-3 0 0,7-1 0,-7 1 0,7-1 0,-7 3 0,3-2 0,0 1 0,-3 0 0,3-2 0,-3 2 0,-1 1 0,0-1 0,0 1 0,0-2 0,1 2 0,-1-1 0,0 1 0,0 0 0,0-1 0,0 1 0,1 0 0,-1-2 0,0 2 0,0-1 0,0-1 0,1 2 0,-1-1 0,0 1 0,0-1 0,0 1 0,0-2 0,1 2 0,-1 0 0,-2-1 0,6 0 0,-4 0 0,4-2 0,-4 2 0,0-1 0,4 0 0,-3 0 0,7-3 0,-3 1 0,4-3 0,0 0 0,-1-1 0,1 2 0,8-5 0,-6 4 0,5-4 0,-7 2 0,0 1 0,0-1 0,7-2 0,-5 1 0,6-1 0,-8 5 0,0-2 0,-1 2 0,1-3 0,-4 4 0,3-3 0,-3 3 0,0-1 0,3-2 0,-7 6 0,7-6 0,-7 6 0,3-3 0,-4 4 0,0-1 0,-1 0 0,5-2 0,-5 1 0,5-1 0,-4 2 0,1-1 0,-1 1 0,0-1 0,0 0 0,0 1 0,0-3 0,4 2 0,-2-2 0,5-1 0,-5 1 0,5-4 0,-2 2 0,4-1 0,0-1 0,-4 2 0,3-1 0,1-5 0,1 2 0,3-4 0,0 0 0,-7 7 0,6-7 0,-3 2 0,-3 4 0,6-6 0,-11 11 0,3-2 0,-4 2 0,0-1 0,1 0 0,-1 0 0,4-2 0,-3 2 0,3-2 0,-4 3 0,0 0 0,0 0 0,5-3 0,2-3 0,-1 2 0,0-2 0,-6 5 0,9-8 0,-7 6 0,10-8 0,-11 11 0,3-2 0,-4 2 0,0-1 0,0 0 0,1 1 0,-1-1 0,0 2 0,-1-2 0,0 1 0,0-1 0,1 3 0,-1-2 0,0 0 0,0 0 0,1 0 0,0 0 0,9-9 0,-7 6 0,10-8 0,-11 10 0,3-2 0,-4 2 0,2-4 0,2 1 0,0-5 0,4 4 0,-5-1 0,1 4 0,-4 0 0,0 1 0,1 2 0,-1-2 0,-2 1 0,2-1 0,3-2 0,-2 2 0,4-6 0,-4 5 0,4-4 0,-2 0 0,1 3 0,0-6 0,0 5 0,0-5 0,0 5 0,-2-1 0,-2 4 0,0 0 0,1 1 0,-1 0 0,2-4 0,-2 2 0,6-5 0,-4 2 0,6 0 0,-5 0 0,5 0 0,-5 0 0,1 1 0,-2-1 0,-2 4 0,2-4 0,-2 3 0,6-5 0,-5 6 0,1-2 0,-2 2 0,-1 0 0,1 0 0,0 0 0,0 1 0,-1-1 0,0 2 0,0-3 0,0 3 0,0-2 0,0 1 0,1-1 0,0 0 0,1 0 0,7-8 0,-6 6 0,6-7 0,-4 8 0,-3 0 0,11-8 0,-10 6 0,14-13 0,-13 14 0,9-8 0,-11 10 0,7-3 0,-6-2 0,3 3 0,0-4 0,-4 6 0,7-4 0,-7 4 0,3 0 0,-4 0 0,1 3 0,-3-3 0,2 3 0,-1-1 0,-1 0 0,2 1 0,-1-1 0,1 0 0,-2 1 0,2-2 0,-3 3 0,3-2 0,-2 1 0,3-3 0,-1 3 0,-2-3 0,2 3 0,-1-3 0,1 3 0,4-4 0,-3 2 0,3-1 0,-4 0 0,0 2 0,1-1 0,-1 1 0,-2 1 0,2-1 0,-1 1 0,1-1 0,0 0 0,0 1 0,0-1 0,1-1 0,-1 2 0,4-4 0,-3 2 0,7-2 0,-7 1 0,7 0 0,-7 1 0,7-4 0,-7 5 0,3-1 0,-4 2 0,0-1 0,1 1 0,-1-1 0,0 1 0,0 1 0,0-3 0,0 2 0,1-1 0,3-1 0,-3 0 0,7-2 0,-3-1 0,3 1 0,1-2 0,11-10 0,-8 7 0,16-9 0,-13 4 0,10 1 0,-10-1 0,2 7 0,-8 1 0,-1 2 0,1-3 0,0 1 0,0 2 0,-4-1 0,3 4 0,-7-1 0,7-1 0,-7 4 0,3-3 0,-6 4 0,2-2 0,-3 1 0,3 1 0,-3-2 0,3 4 0,-3-2 0,3 1 0,-2 0 0,2-2 0,-1 3 0,4-2 0,-3 1 0,4 0 0,-4 0 0,0-1 0,1 2 0,3-2 0,1 2 0,3 0 0,1 0 0,0 0 0,0 0 0,0 0 0,0 0 0,-4 0 0,2 0 0,-2 0 0,12 0 0,-6 0 0,5 0 0,-7 0 0,8 0 0,-6 0 0,13 0 0,-13 2 0,6-1 0,-8 1 0,-1 1 0,1-3 0,0 3 0,8 0 0,-6-2 0,13 7 0,-13-7 0,5 2 0,-7 0 0,-4-3 0,3 3 0,-3-1 0,0-1 0,3 3 0,5 1 0,5 1 0,9 3 0,-1-4 0,1 6 0,-1-6 0,1 7 0,-1-3 0,1-1 0,-1 4 0,1-3 0,7 9 0,-5-8 0,5 7 0,-15-9 0,5 8 0,-5-5 0,7 6 0,1 0 0,-1-1 0,1 1 0,-9-3 0,7 2 0,-14-5 0,16 12 0,-7-8 0,2 5 0,6 3 0,-9-8 0,11 8 0,-7-2 0,2-4 0,-10 1 0,2-5 0,-12-5 0,-1 0 0,-4-4 0,0 3 0,0-3 0,0 3 0,5-3 0,-4 3 0,3 0 0,-4-2 0,0 2 0,0-1 0,0 1 0,1-2 0,-3 2 0,2-1 0,-1 1 0,1 0 0,0 0 0,2 4 0,-2-3 0,3 7 0,-1-3 0,8 8 0,-4-3 0,6 11 0,-1-6 0,0 10 0,8 1 0,-4-2 0,8 8 0,-1-5 0,-8-4 0,-1-3 0,-10-11 0,7 3 0,-4-2 0,4 3 0,-4 4 0,5-2 0,-1 10 0,1-10 0,-5 2 0,7 3 0,-7-8 0,9 15 0,-4-12 0,-1 11 0,1-11 0,-2 9 0,-5-13 0,5 14 0,-4-15 0,4 15 0,-2-6 0,0-1 0,8 10 0,-7-9 0,8 11 0,-9-11 0,2 5 0,-2-5 0,0 0 0,2 5 0,5-2 0,-6-2 0,7 7 0,-1-5 0,-3 6 0,2-6 0,-4 2 0,2-9 0,-1 11 0,1-11 0,-5 1 0,7 4 0,-7-8 0,9 16 0,-4-13 0,-1 10 0,8-6 0,-8 7 0,1-11 0,-5 1 0,7 4 0,-7-8 0,6 8 0,-8-11 0,2 7 0,5-1 0,-1 11 0,10 4 0,-3 2 0,9 19 0,-2-9 0,1 10 0,7 2 0,-4 0 0,12 13 0,-4-2 0,6 2 0,1 0 0,-1 0 0,1 0 0,-8-2 0,5-6 0,-12 2 0,10-10 0,-11-3 0,-3-10 0,-2-5 0,-10-5 0,1-6 0,-7-6 0,-4-11 0,-1 3 0,0-3 0,1 4 0,0-4 0,-2 3 0,2-3 0,-1 4 0,0-1 0,2 1 0,-1 0 0,1 0 0,1 0 0,2 7 0,1 3 0,3 7 0,6 4 0,1 1 0,2 7 0,4-3 0,-4 8 0,5-8 0,-5 8 0,3-8 0,-9 1 0,5 1 0,-2-5 0,-1 11 0,7-8 0,-11-8 0,-1-7 0,-10-11 0,1 0 0,-3-4 0,2 3 0,-2-3 0,1 0 0,0 3 0,0-3 0,-2 0 0,1-1 0,-1 0 0,0-3 0,0 3 0,0-4 0,-1 0 0,1 0 0,-1 1 0,1-1 0,0 0 0,0 4 0,0-3 0,1 7 0,-1-7 0,1 7 0,1-3 0,0 4 0,7 7 0,-1 3 0,4 8 0,1-1 0,0 0 0,0 1 0,-6-8 0,2-3 0,-7-7 0,2-4 0,-4-1 0,0-5 0,-2-1 0,0-2 0,1 1 0,-2-2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1T19:52:36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24575,'-8'4'0,"3"-3"0,1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1T19:52:36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24575,'-8'4'0,"3"-3"0,1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2T14:38:57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4433 24575,'6'0'0,"-1"0"0,34-7 0,-23 5 0,57-12 0,-24 12 0,44-13 0,-10 6 0,9-8 0,0 0 0,-38 8 0,0 1 0,1-1 0,1 0 0,6-1 0,-4 1 0,13-5 0,3 0 0,-22-6 0,4 5 0,8-6 0,-11 7 0,-1-5 0,0 5 0,13-13 0,-22 14 0,44-19 0,-41 13 0,14-3 0,6-2 0,-15 2 0,-1 0 0,18-7 0,0 0 0,-14 10 0,0-1 0,5-6 0,-2 1 0,30 4 0,-41 1 0,0 1 0,31 2 0,-22-2 0,-4 6 0,0 0 0,11-9 0,-12 9 0,1-1 0,29-15 0,3 3 0,10 0 0,-13-5 0,0 6 0,0-7 0,-12 3 0,9-9 0,-10 6 0,-17 5 0,10 0 0,-14 1 0,10-3 0,21-17 0,-40 24 0,23-12 0,-21 5 0,-3 7 0,22-22 0,-41 29 0,48-29 0,-11 2 0,20-16 0,-16 11 0,-22 12 0,16-5 0,3-5 0,0 0 0,-13 12 0,-3 1 0,-6 1 0,14-8 0,1-1 0,-10 1 0,15-6 0,-1 1 0,-21 15 0,17-14 0,2-2 0,-11 10 0,6-14 0,0-1 0,1 2 0,12-15 0,5-8 0,-30 43 0,11-19 0,1-2 0,-6 13 0,13-16 0,10-18 0,-35 45 0,21-28 0,4-2 0,-10 17 0,-5 1 0,2-3 0,0 1 0,-2 2 0,12-11 0,17-22 0,-27 26 0,-3 2 0,3-3 0,4-2 0,4-5 0,-4 0 0,-4 2 0,16-21 0,-15 20 0,-1 1 0,-2-6 0,-3 12 0,0 0 0,6-11 0,15-23 0,-44 60 0,5-6 0,0-7 0,1 4 0,-1-4 0,-1 7 0,1-7 0,-2 3 0,6-9 0,-11 13 0,7-1 0,1-12 0,-4 15 0,-1-8 0,-7 19 0,-4 2 0,1 1 0,1 3 0,-3-1 0,3-2 0,-1-1 0,-1 0 0,4 1 0,-4 3 0,1-1 0,-2 3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2T14:39:08.6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2T14:44:04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24575,'0'5'0,"0"1"0,0-1 0,0 1 0,0-1 0,0 1 0,3-3 0,-3 4 0,3-1 0,-1 3 0,-1 1 0,5 4 0,-6-1 0,6 3 0,-5 1 0,4-7 0,-1 12 0,-1-14 0,1 14 0,0-6 0,-4 2 0,6-1 0,-5-1 0,4-3 0,-4 4 0,1-6 0,0 0 0,-1 0 0,1-3 0,1 2 0,-2-1 0,1 2 0,0 0 0,-1 0 0,4 0 0,-2-3 0,0 2 0,3 5 0,-5 3 0,2-2 0,0 0 0,1-2 0,-1 5 0,4 5 0,-3-8 0,0 18 0,2-16 0,2 42 0,0-35 0,6 45 0,-10-51 0,10 51 0,2-22 0,1 30 0,-2-24 0,-5-12 0,-3 5 0,3-11 0,2 15 0,2 9 0,-7-36 0,8 47 0,-9-53 0,9 53 0,-9-53 0,9 53 0,-8-53 0,7 52 0,-7-51 0,0 19 0,1-10 0,-4-15 0,8 34 0,-6-34 0,1 15 0,-1-14 0,-3-1 0,5 9 0,-3-9 0,0 4 0,8 11 0,-7-12 0,6 12 0,-8-17 0,11 30 0,-7-23 0,9 23 0,-11-30 0,10 30 0,-5-23 0,8 29 0,-2-17 0,-8-9 0,5 8 0,-6-18 0,7 18 0,-5-14 0,5 11 0,-10-15 0,0-3 0,19 26 0,-12-11 0,14 12 0,-19-18 0,1-9 0,16 25 0,-14-21 0,14 21 0,-19-27 0,1 5 0,-1-5 0,1 4 0,2-1 0,16 24 0,-11-16 0,10 17 0,-15-23 0,-2 0 0,5-3 0,-5 2 0,20 22 0,-11-10 0,12 14 0,-14-20 0,-2-5 0,-2 0 0,1 0 0,-4 0 0,2-2 0,0 1 0,-2-2 0,4 3 0,-1 0 0,0 0 0,1-2 0,-4 1 0,2-1 0,0-1 0,3 8 0,0-8 0,0 8 0,-3-10 0,-3 4 0,3-1 0,-2 2 0,4 0 0,-3 0 0,3 0 0,-2 0 0,6 5 0,-5-3 0,3 4 0,-1-1 0,-2-3 0,4 4 0,-7-6 0,4 0 0,-4-3 0,21 25 0,-17-19 0,13 20 0,-15-25 0,-2 1 0,2-1 0,0-1 0,-2 2 0,2-1 0,-2 2 0,2-3 0,-2 3 0,4-3 0,-4 3 0,2 0 0,-3-2 0,3 1 0,-2-4 0,2 4 0,-2-4 0,18 28 0,-14-20 0,16 20 0,-20-24 0,7 7 0,-7-4 0,7 3 0,-2 1 0,0-4 0,5 9 0,-5-9 0,1 9 0,-1-9 0,1 9 0,-3-9 0,3 4 0,-3-6 0,-1 0 0,3-1 0,-5 1 0,2-2 0,-3 1 0,3-1 0,3 8 0,-2-8 0,1 5 0,-4-8 0,-1-1 0,0 1 0,1 2 0,2-2 0,-2 4 0,4-2 0,-4 3 0,5 0 0,-3 0 0,1 0 0,1 0 0,-2 0 0,3 0 0,-2 0 0,1 0 0,-1-3 0,-1 3 0,3-3 0,-5 1 0,16 13 0,-13-13 0,11 11 0,-14-14 0,-1 2 0,1-2 0,-1 2 0,1-3 0,-1 1 0,1-1 0,-1 1 0,3-1 0,-2 1 0,2 1 0,0 0 0,-2 0 0,4 1 0,-1 1 0,2-1 0,0 3 0,15 20 0,-11-17 0,12 19 0,-16-24 0,0 2 0,0 0 0,0-3 0,0 3 0,0-5 0,0 4 0,0-1 0,0-1 0,0 2 0,0-1 0,5 4 0,-3-4 0,4 4 0,-6-7 0,-1 4 0,1-4 0,23 21 0,-17-17 0,17 16 0,-23-20 0,5 7 0,-3-7 0,4 7 0,-7-7 0,1 4 0,0-4 0,-2 5 0,1-5 0,-1 2 0,2 0 0,-3-2 0,2 1 0,-3-1 0,3-1 0,-4 1 0,4-1 0,-1 1 0,-1-1 0,0 1 0,6 4 0,-4-1 0,7 2 0,-6-3 0,0 0 0,-3-2 0,2 2 0,-1 0 0,2-2 0,0 1 0,-3-1 0,3 2 0,-3-2 0,1 2 0,1-3 0,-4 1 0,4-1 0,-1 3 0,-1-2 0,3 2 0,3 2 0,-4-3 0,6 6 0,-10-7 0,5 2 0,-3-3 0,3 3 0,0-2 0,0 4 0,-2-4 0,1 2 0,-2 0 0,3-2 0,0 2 0,0 0 0,-2-4 0,1 3 0,-4-4 0,2 0 0,-5 2 0,2-4 0,-2 3 0,2-3 0,1 4 0,2 0 0,-2-1 0,4 3 0,-4-4 0,5 3 0,-5-1 0,4 1 0,-2-1 0,3 1 0,-2-1 0,1 1 0,-1 1 0,2 0 0,0 0 0,5 4 0,3 0 0,17 9 0,3 2 0,12 3 0,12 3 0,27 12 0,-18-14 0,3 7 0,-39-21 0,-18-2 0,5-2 0,-11-2 0,11 1 0,-11-1 0,11 5 0,-5-3 0,18 6 0,-9-2 0,21 1 0,-21-1 0,9 2 0,-12-5 0,1 2 0,-7-4 0,4 1 0,-9-5 0,4 3 0,-9-5 0,20 7 0,-15-4 0,16 2 0,0 2 0,-8-3 0,27 8 0,-9-3 0,12 3 0,0 0 0,0 0 0,-12-6 0,-3 2 0,-12-5 0,-5 1 0,-2 1 0,-7-6 0,-1 3 0,-1-3 0,-3 0 0,1 0 0,-1 0 0,1 2 0,2-1 0,0 4 0,3-5 0,0 5 0,0-2 0,18 6 0,4 0 0,0 1 0,26 3 0,-41-9 0,41 15 0,-44-17 0,43 24 0,-39-23 0,27 15 0,-15-12 0,-10 2 0,25 3 0,-30-7 0,13 4 0,-13-3 0,-6-2 0,12 4 0,-12-6 0,5 5 0,-7-5 0,5 1 0,-5 0 0,6-1 0,-1 5 0,-3-5 0,5 5 0,13 0 0,-15 0 0,22 1 0,-23-2 0,34 2 0,-21 1 0,17 2 0,-19-2 0,43 12 0,-30-12 0,30 11 0,-44-15 0,-3-1 0,17 7 0,-15-7 0,8 4 0,-21-5 0,3-2 0,3 4 0,-4-3 0,6 2 0,-7-3 0,-1 0 0,3 3 0,15-3 0,-13 3 0,15-3 0,-20 0 0,3 0 0,0 2 0,0-1 0,0 1 0,6-2 0,1 0 0,1 3 0,-3-3 0,-5 3 0,0-3 0,-2 0 0,1 0 0,-1 0 0,7 0 0,-3 0 0,9 0 0,-3 0 0,-1 0 0,5 0 0,-11 0 0,11 0 0,-11 0 0,5 0 0,-9 0 0,3 0 0,-3 0 0,3 0 0,0 2 0,0-1 0,0 1 0,6 2 0,-5-3 0,5 2 0,-6-3 0,-3 0 0,0 0 0,-2 0 0,-1 0 0,1 0 0,-1 0 0,3 3 0,-2-3 0,4 3 0,-1-3 0,20 0 0,-16 2 0,15-1 0,-2 1 0,7-2 0,0 0 0,-4 0 0,0 6 0,-14-5 0,32 5 0,-14-6 0,-2 0 0,-3 0 0,-2 0 0,-4 3 0,14-2 0,-18 3 0,-1-4 0,-6 0 0,6 0 0,-5 0 0,5 0 0,11 6 0,-12-5 0,30 5 0,-24-3 0,8-2 0,-16 3 0,14-4 0,-17 0 0,15 0 0,-18 0 0,6 0 0,-2 2 0,5-1 0,0 1 0,25 5 0,-12-5 0,12 7 0,-19-8 0,-11 1 0,35-2 0,-29 3 0,23-3 0,-30 3 0,0-3 0,0 0 0,-3 0 0,0 0 0,-2 0 0,2 0 0,-2 0 0,2 0 0,-3 0 0,3 0 0,-2 0 0,10 0 0,0 0 0,8 0 0,-8 0 0,0 0 0,-7 0 0,2 0 0,-3 0 0,0 0 0,-2 0 0,-1-3 0,3 3 0,-2-3 0,2 1 0,-3 1 0,3-1 0,1 2 0,2-3 0,0 3 0,-3-3 0,8 0 0,0 2 0,2-3 0,-3 4 0,-5 0 0,-4 0 0,0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2T15:07:31.0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2376 24575,'3'-2'0,"1"0"0,0 1 0,-1 0 0,1 0 0,-1 1 0,1 0 0,0 0 0,-1 0 0,1 0 0,-1 0 0,1 0 0,0 0 0,-1 0 0,1 0 0,-1 0 0,1 0 0,-1 0 0,1 0 0,0 0 0,-1 0 0,1 1 0,-1 0 0,1 0 0,0-1 0,-1 0 0,1 0 0,-1 0 0,1 0 0,0 2 0,-1-2 0,1 2 0,-1-2 0,1 0 0,-1 0 0,1 0 0,0 0 0,-1 0 0,1 1 0,-1 0 0,1 0 0,0-1 0,-1 0 0,1 0 0,-1 0 0,1 0 0,0 0 0,-1 0 0,1 0 0,-1 0 0,1 0 0,0 0 0,-1 0 0,1 0 0,5 0 0,-4 0 0,4 0 0,-6 0 0,1 0 0,-1 0 0,3 0 0,-2 0 0,1 0 0,0 0 0,-1 0 0,1 0 0,-1 0 0,5 0 0,-4 0 0,4 0 0,-6 0 0,4 0 0,-1 0 0,1 0 0,0 0 0,-3 0 0,3 0 0,-3-1 0,3 0 0,-3 0 0,1 1 0,2-2 0,-1 2 0,1-2 0,-1 2 0,-2 0 0,2-1 0,-3 0 0,1 0 0,3-1 0,-1 2 0,2-4 0,0 4 0,-3-3 0,2 2 0,-2-2 0,3 3 0,-3-2 0,2 1 0,-1 0 0,-1-2 0,2 3 0,-1-3 0,1 2 0,-2-2 0,2 3 0,-1-4 0,1 2 0,0 0 0,0-1 0,0 1 0,1 0 0,-1-1 0,0 1 0,0-2 0,4 0 0,-3 0 0,7-1 0,-7 1 0,7-1 0,-7 3 0,3-2 0,0 1 0,-3 0 0,3-2 0,-3 2 0,-1 1 0,0-1 0,0 1 0,0-2 0,1 2 0,-1-1 0,0 1 0,0 0 0,0-1 0,0 1 0,1 0 0,-1-2 0,0 2 0,0-1 0,0-1 0,1 2 0,-1-1 0,0 1 0,0-1 0,0 1 0,0-2 0,1 2 0,-1 0 0,-2-1 0,6 0 0,-4 0 0,4-2 0,-4 2 0,0-1 0,4 0 0,-3 0 0,7-3 0,-3 1 0,4-3 0,0 0 0,-1-1 0,1 2 0,8-5 0,-6 4 0,5-4 0,-7 2 0,0 1 0,0-1 0,7-2 0,-5 1 0,6-1 0,-8 5 0,0-2 0,-1 2 0,1-3 0,-4 4 0,3-3 0,-3 3 0,0-1 0,3-2 0,-7 6 0,7-6 0,-7 6 0,3-3 0,-4 4 0,0-1 0,-1 0 0,5-2 0,-5 1 0,5-1 0,-4 2 0,1-1 0,-1 1 0,0-1 0,0 0 0,0 1 0,0-3 0,4 2 0,-2-2 0,5-1 0,-5 1 0,5-4 0,-2 2 0,4-1 0,0-1 0,-4 2 0,3-1 0,1-5 0,1 2 0,3-4 0,0 0 0,-7 7 0,6-7 0,-3 2 0,-3 4 0,6-6 0,-11 11 0,3-2 0,-4 2 0,0-1 0,1 0 0,-1 0 0,4-2 0,-3 2 0,3-2 0,-4 3 0,0 0 0,0 0 0,5-3 0,2-3 0,-1 2 0,0-2 0,-6 5 0,9-8 0,-7 6 0,10-8 0,-11 11 0,3-2 0,-4 2 0,0-1 0,0 0 0,1 1 0,-1-1 0,0 2 0,-1-2 0,0 1 0,0-1 0,1 3 0,-1-2 0,0 0 0,0 0 0,1 0 0,0 0 0,9-9 0,-7 6 0,10-8 0,-11 10 0,3-2 0,-4 2 0,2-4 0,2 1 0,0-5 0,4 4 0,-5-1 0,1 4 0,-4 0 0,0 1 0,1 2 0,-1-2 0,-2 1 0,2-1 0,3-2 0,-2 2 0,4-6 0,-4 5 0,4-4 0,-2 0 0,1 3 0,0-6 0,0 5 0,0-5 0,0 5 0,-2-1 0,-2 4 0,0 0 0,1 1 0,-1 0 0,2-4 0,-2 2 0,6-5 0,-4 2 0,6 0 0,-5 0 0,5 0 0,-5 0 0,1 1 0,-2-1 0,-2 4 0,2-4 0,-2 3 0,6-5 0,-5 6 0,1-2 0,-2 2 0,-1 0 0,1 0 0,0 0 0,0 1 0,-1-1 0,0 2 0,0-3 0,0 3 0,0-2 0,0 1 0,1-1 0,0 0 0,1 0 0,7-8 0,-6 6 0,6-7 0,-4 8 0,-3 0 0,11-8 0,-10 6 0,14-13 0,-13 14 0,9-8 0,-11 10 0,7-3 0,-6-2 0,3 3 0,0-4 0,-4 6 0,7-4 0,-7 4 0,3 0 0,-4 0 0,1 3 0,-3-3 0,2 3 0,-1-1 0,-1 0 0,2 1 0,-1-1 0,1 0 0,-2 1 0,2-2 0,-3 3 0,3-2 0,-2 1 0,3-3 0,-1 3 0,-2-3 0,2 3 0,-1-3 0,1 3 0,4-4 0,-3 2 0,3-1 0,-4 0 0,0 2 0,1-1 0,-1 1 0,-2 1 0,2-1 0,-1 1 0,1-1 0,0 0 0,0 1 0,0-1 0,1-1 0,-1 2 0,4-4 0,-3 2 0,7-2 0,-7 1 0,7 0 0,-7 1 0,7-4 0,-7 5 0,3-1 0,-4 2 0,0-1 0,1 1 0,-1-1 0,0 1 0,0 1 0,0-3 0,0 2 0,1-1 0,3-1 0,-3 0 0,7-2 0,-3-1 0,3 1 0,1-2 0,11-10 0,-8 7 0,16-9 0,-13 4 0,10 1 0,-10-1 0,2 7 0,-8 1 0,-1 2 0,1-3 0,0 1 0,0 2 0,-4-1 0,3 4 0,-7-1 0,7-1 0,-7 4 0,3-3 0,-6 4 0,2-2 0,-3 1 0,3 1 0,-3-2 0,3 4 0,-3-2 0,3 1 0,-2 0 0,2-2 0,-1 3 0,4-2 0,-3 1 0,4 0 0,-4 0 0,0-1 0,1 2 0,3-2 0,1 2 0,3 0 0,1 0 0,0 0 0,0 0 0,0 0 0,0 0 0,-4 0 0,2 0 0,-2 0 0,12 0 0,-6 0 0,5 0 0,-7 0 0,8 0 0,-6 0 0,13 0 0,-13 2 0,6-1 0,-8 1 0,-1 1 0,1-3 0,0 3 0,8 0 0,-6-2 0,13 7 0,-13-7 0,5 2 0,-7 0 0,-4-3 0,3 3 0,-3-1 0,0-1 0,3 3 0,5 1 0,5 1 0,9 3 0,-1-4 0,1 6 0,-1-6 0,1 7 0,-1-3 0,1-1 0,-1 4 0,1-3 0,7 9 0,-5-8 0,5 7 0,-15-9 0,5 8 0,-5-5 0,7 6 0,1 0 0,-1-1 0,1 1 0,-9-3 0,7 2 0,-14-5 0,16 12 0,-7-8 0,2 5 0,6 3 0,-9-8 0,11 8 0,-7-2 0,2-4 0,-10 1 0,2-5 0,-12-5 0,-1 0 0,-4-4 0,0 3 0,0-3 0,0 3 0,5-3 0,-4 3 0,3 0 0,-4-2 0,0 2 0,0-1 0,0 1 0,1-2 0,-3 2 0,2-1 0,-1 1 0,1 0 0,0 0 0,2 4 0,-2-3 0,3 7 0,-1-3 0,8 8 0,-4-3 0,6 11 0,-1-6 0,0 10 0,8 1 0,-4-2 0,8 8 0,-1-5 0,-8-4 0,-1-3 0,-10-11 0,7 3 0,-4-2 0,4 3 0,-4 4 0,5-2 0,-1 10 0,1-10 0,-5 2 0,7 3 0,-7-8 0,9 15 0,-4-12 0,-1 11 0,1-11 0,-2 9 0,-5-13 0,5 14 0,-4-15 0,4 15 0,-2-6 0,0-1 0,8 10 0,-7-9 0,8 11 0,-9-11 0,2 5 0,-2-5 0,0 0 0,2 5 0,5-2 0,-6-2 0,7 7 0,-1-5 0,-3 6 0,2-6 0,-4 2 0,2-9 0,-1 11 0,1-11 0,-5 1 0,7 4 0,-7-8 0,9 16 0,-4-13 0,-1 10 0,8-6 0,-8 7 0,1-11 0,-5 1 0,7 4 0,-7-8 0,6 8 0,-8-11 0,2 7 0,5-1 0,-1 11 0,10 4 0,-3 2 0,9 19 0,-2-9 0,1 10 0,7 2 0,-4 0 0,12 13 0,-4-2 0,6 2 0,1 0 0,-1 0 0,1 0 0,-8-2 0,5-6 0,-12 2 0,10-10 0,-11-3 0,-3-10 0,-2-5 0,-10-5 0,1-6 0,-7-6 0,-4-11 0,-1 3 0,0-3 0,1 4 0,0-4 0,-2 3 0,2-3 0,-1 4 0,0-1 0,2 1 0,-1 0 0,1 0 0,1 0 0,2 7 0,1 3 0,3 7 0,6 4 0,1 1 0,2 7 0,4-3 0,-4 8 0,5-8 0,-5 8 0,3-8 0,-9 1 0,5 1 0,-2-5 0,-1 11 0,7-8 0,-11-8 0,-1-7 0,-10-11 0,1 0 0,-3-4 0,2 3 0,-2-3 0,1 0 0,0 3 0,0-3 0,-2 0 0,1-1 0,-1 0 0,0-3 0,0 3 0,0-4 0,-1 0 0,1 0 0,-1 1 0,1-1 0,0 0 0,0 4 0,0-3 0,1 7 0,-1-7 0,1 7 0,1-3 0,0 4 0,7 7 0,-1 3 0,4 8 0,1-1 0,0 0 0,0 1 0,-6-8 0,2-3 0,-7-7 0,2-4 0,-4-1 0,0-5 0,-2-1 0,0-2 0,1 1 0,-2-2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4T16:52:02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3139 24575,'4'-3'0,"1"1"0,-1 0 0,0 1 0,1 0 0,-1 1 0,1 0 0,-1 0 0,0 0 0,1 0 0,-1 0 0,1 0 0,-1 0 0,0 0 0,1 0 0,-1 0 0,1 0 0,-2 0 0,2 0 0,0 0 0,-1 0 0,1 1 0,-2 0 0,2 1 0,0-2 0,-1 0 0,1 0 0,-2 0 0,2 0 0,0 2 0,-1-2 0,1 3 0,-2-3 0,2 0 0,-1 0 0,1 0 0,0 0 0,-2 0 0,2 1 0,-1 1 0,1-1 0,0-1 0,-2 0 0,2 0 0,-1 0 0,1 0 0,0 0 0,-2 0 0,2 0 0,-1 0 0,1 0 0,0 0 0,-2 0 0,2 0 0,6 0 0,-5 0 0,5 0 0,-7 0 0,1 0 0,-2 0 0,5 0 0,-3 0 0,1 0 0,0 0 0,-1 0 0,1 0 0,-1 0 0,6 0 0,-5 0 0,5 0 0,-8 0 0,6 0 0,-2 0 0,2 0 0,-1 0 0,-3 0 0,4 0 0,-4-1 0,3-1 0,-3 1 0,1 1 0,3-3 0,-2 3 0,2-2 0,-2 2 0,-2 0 0,2-2 0,-3 1 0,1 0 0,3-2 0,0 3 0,2-5 0,-1 5 0,-3-4 0,3 3 0,-3-3 0,4 4 0,-4-3 0,3 2 0,-2-1 0,-1-2 0,3 4 0,-2-4 0,1 3 0,-1-3 0,1 4 0,-1-5 0,2 2 0,0 0 0,-1 0 0,1 0 0,0 0 0,0-1 0,0 2 0,-1-4 0,6 1 0,-5 0 0,10-2 0,-10 2 0,10-2 0,-9 5 0,3-4 0,0 2 0,-3 0 0,4-2 0,-5 2 0,0 1 0,0-1 0,-1 2 0,1-4 0,0 4 0,0-2 0,0 1 0,-1 0 0,1-1 0,-1 2 0,2-1 0,-1-2 0,-1 2 0,1-1 0,-1-1 0,2 2 0,-1-1 0,-1 2 0,1-2 0,-1 1 0,1-2 0,0 2 0,0 1 0,-3-2 0,8 0 0,-6 0 0,6-3 0,-6 3 0,1-1 0,4 0 0,-3-1 0,8-3 0,-3 1 0,4-4 0,1 0 0,-2-1 0,2 3 0,9-8 0,-7 6 0,6-5 0,-8 3 0,-1 1 0,1-2 0,8-2 0,-6 1 0,7-1 0,-9 6 0,0-2 0,-2 2 0,1-3 0,-4 5 0,3-5 0,-3 5 0,0-1 0,3-4 0,-8 9 0,8-8 0,-8 8 0,3-5 0,-4 6 0,-1-1 0,0 0 0,5-3 0,-5 1 0,5-1 0,-4 3 0,0-1 0,0 0 0,-1 0 0,1-1 0,0 2 0,-1-4 0,6 2 0,-3-2 0,6-2 0,-6 2 0,6-6 0,-3 3 0,6-1 0,0-1 0,-6 2 0,5-1 0,0-7 0,2 3 0,3-6 0,1 1 0,-9 8 0,7-8 0,-4 2 0,-3 6 0,8-9 0,-15 15 0,5-2 0,-6 2 0,1-1 0,1-1 0,-2 1 0,6-3 0,-5 3 0,5-3 0,-6 4 0,1 0 0,0 0 0,5-4 0,3-4 0,-1 3 0,0-3 0,-7 7 0,10-11 0,-8 8 0,12-10 0,-13 14 0,4-2 0,-6 2 0,1-2 0,-1 1 0,2 1 0,-1-1 0,-1 2 0,-1-2 0,1 1 0,-1-1 0,2 4 0,-2-3 0,0 0 0,1 0 0,0 0 0,1 0 0,10-12 0,-8 8 0,13-10 0,-15 13 0,5-3 0,-6 2 0,3-4 0,3 1 0,-1-7 0,6 5 0,-7-1 0,1 6 0,-4-1 0,-1 2 0,2 2 0,-1-2 0,-3 1 0,2-1 0,5-3 0,-4 3 0,6-8 0,-5 6 0,4-5 0,-1 0 0,0 5 0,1-9 0,-1 7 0,0-7 0,1 7 0,-3-2 0,-3 6 0,1-1 0,1 3 0,-2-1 0,3-6 0,-2 4 0,7-7 0,-5 2 0,7 1 0,-6-1 0,7 1 0,-7-1 0,1 2 0,-2-2 0,-2 6 0,2-6 0,-3 5 0,8-7 0,-6 8 0,1-3 0,-2 2 0,-2 1 0,1 0 0,1 0 0,0 1 0,-2-2 0,0 4 0,1-5 0,-1 5 0,0-4 0,1 2 0,0-1 0,1 0 0,0 0 0,10-11 0,-8 8 0,7-9 0,-4 10 0,-5 1 0,15-11 0,-13 7 0,17-16 0,-16 18 0,11-10 0,-13 12 0,8-3 0,-7-3 0,4 4 0,0-5 0,-6 8 0,10-5 0,-10 4 0,5 1 0,-6 0 0,2 4 0,-4-5 0,3 5 0,-2-2 0,-1 1 0,3 0 0,-2 0 0,2-1 0,-3 2 0,2-3 0,-3 4 0,4-3 0,-3 2 0,4-4 0,-2 4 0,-2-5 0,3 5 0,-2-4 0,2 4 0,4-6 0,-3 3 0,3-1 0,-4 0 0,0 2 0,0-1 0,0 1 0,-3 2 0,3-1 0,-2 0 0,1 0 0,1-1 0,0 2 0,-1-2 0,2-1 0,-2 3 0,6-6 0,-4 3 0,8-2 0,-8 1 0,8-1 0,-8 2 0,8-5 0,-8 7 0,3-2 0,-4 2 0,0 0 0,0 1 0,0-2 0,-1 2 0,1 1 0,0-4 0,-1 3 0,2-2 0,3-1 0,-3 0 0,8-3 0,-3 0 0,3 0 0,2-2 0,13-14 0,-10 10 0,20-12 0,-16 5 0,12 2 0,-12-2 0,2 10 0,-9 0 0,-2 4 0,2-5 0,-1 2 0,1 3 0,-6-2 0,5 5 0,-10-1 0,10-1 0,-9 5 0,3-4 0,-7 5 0,3-2 0,-4 1 0,3 1 0,-3-2 0,4 5 0,-5-3 0,5 2 0,-3 0 0,3-3 0,-2 4 0,5-3 0,-3 2 0,4 0 0,-4-1 0,-1 0 0,2 2 0,4-3 0,0 3 0,5 0 0,0 0 0,1 0 0,-1 0 0,1 0 0,-1 0 0,-4 0 0,2 0 0,-2 0 0,14 0 0,-7 0 0,6 0 0,-8 0 0,9 0 0,-7 0 0,16 0 0,-16 3 0,7-2 0,-9 2 0,-2 1 0,2-4 0,-1 4 0,11-1 0,-8-1 0,15 8 0,-15-8 0,7 2 0,-10 0 0,-4-4 0,3 4 0,-3-2 0,-1 0 0,5 3 0,5 1 0,7 2 0,10 4 0,0-5 0,0 7 0,-1-7 0,2 9 0,-2-4 0,2-2 0,-2 6 0,2-4 0,8 12 0,-6-11 0,6 10 0,-18-13 0,6 11 0,-7-6 0,10 7 0,0 1 0,0-2 0,0 1 0,-10-3 0,8 2 0,-17-7 0,19 17 0,-8-11 0,3 6 0,7 4 0,-12-10 0,15 11 0,-10-4 0,3-4 0,-12 1 0,3-7 0,-16-7 0,0 1 0,-6-6 0,1 4 0,-1-3 0,1 3 0,6-4 0,-6 5 0,5-1 0,-6-3 0,1 4 0,-1-2 0,1 1 0,1-3 0,-4 4 0,2-2 0,0 1 0,0 0 0,1 0 0,2 6 0,-3-5 0,5 10 0,-2-4 0,9 11 0,-4-5 0,7 15 0,-1-8 0,0 13 0,10 2 0,-5-3 0,10 10 0,-2-6 0,-9-5 0,-2-4 0,-11-15 0,7 4 0,-4-3 0,5 5 0,-5 4 0,6-1 0,-1 12 0,1-13 0,-6 3 0,8 3 0,-8-10 0,11 20 0,-5-16 0,-1 15 0,1-15 0,-3 12 0,-5-17 0,5 18 0,-4-20 0,4 21 0,-2-9 0,0-1 0,10 13 0,-8-11 0,9 14 0,-11-15 0,2 7 0,-1-7 0,-1 1 0,2 6 0,7-3 0,-8-3 0,9 10 0,-1-6 0,-4 7 0,2-8 0,-4 3 0,2-12 0,-1 15 0,1-15 0,-7 1 0,10 6 0,-9-11 0,11 21 0,-5-17 0,-2 14 0,11-9 0,-10 10 0,1-15 0,-6 1 0,8 6 0,-8-11 0,7 11 0,-9-15 0,1 9 0,7-1 0,-1 15 0,12 5 0,-3 2 0,10 26 0,-2-13 0,1 14 0,9 3 0,-6 0 0,16 16 0,-6-2 0,8 3 0,1 0 0,-1 0 0,1 0 0,-9-3 0,5-8 0,-14 3 0,12-14 0,-14-3 0,-3-14 0,-2-6 0,-13-7 0,1-7 0,-8-9 0,-5-14 0,-1 4 0,0-4 0,1 5 0,0-5 0,-3 4 0,3-5 0,-1 7 0,0-3 0,2 2 0,-1 1 0,1-1 0,2 0 0,2 9 0,1 5 0,3 8 0,9 6 0,0 1 0,3 10 0,4-5 0,-4 11 0,6-10 0,-6 10 0,3-11 0,-10 2 0,5 1 0,-2-6 0,-1 14 0,9-11 0,-14-10 0,-2-9 0,-11-15 0,1 0 0,-4-5 0,2 4 0,-1-4 0,0 0 0,0 3 0,1-3 0,-4 0 0,3-1 0,-3-1 0,1-3 0,0 3 0,0-4 0,-1-1 0,1 0 0,-2 2 0,2-2 0,0 0 0,0 6 0,0-5 0,1 10 0,-1-9 0,1 8 0,1-3 0,1 5 0,8 10 0,-2 3 0,6 11 0,0-1 0,1-1 0,0 2 0,-8-11 0,3-3 0,-8-10 0,1-5 0,-4-2 0,0-6 0,-2-1 0,-1-3 0,2 1 0,-3-2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26ABD-28CA-C546-9DBC-A941D28EA51C}" type="datetimeFigureOut">
              <a:rPr lang="en-US" smtClean="0"/>
              <a:t>7/5/21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7E4A-C79C-EC4B-88CC-70F028372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4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07E4A-C79C-EC4B-88CC-70F0283729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6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07E4A-C79C-EC4B-88CC-70F028372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&lt;sigma&gt;* a slightly different definition of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07E4A-C79C-EC4B-88CC-70F02837296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9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07E4A-C79C-EC4B-88CC-70F02837296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1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438D-C31F-6A4D-A6AC-E2F153B38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B88FA-D245-6D44-B391-C6E275739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0B995-8CBA-154B-8232-0A975EC56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C387B-E9D9-BA4E-8327-ACB5912EAD61}" type="datetime1">
              <a:rPr lang="en-US" smtClean="0"/>
              <a:t>7/5/21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53D67-2D08-8544-A232-4E91F597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A0A4-FED5-A04D-AB90-CD820DE4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7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7170-C239-E740-8307-4C75387F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74C3F-FDD8-D949-85F8-134CB86AD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AB586-D922-4849-AA28-9C44BDA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BC71-79A9-684F-B671-10822F2C9ACF}" type="datetime1">
              <a:rPr lang="en-US" smtClean="0"/>
              <a:t>7/5/21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4EAB4-B616-D248-B3F3-E7841B20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0B0ED-A9E5-0040-B5AB-CFB16F9A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5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3D805-8603-0045-B1CA-C3785DE3D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2B7E6-5435-4D4D-885B-222B3C491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F052-1250-7E4B-A32F-53146479A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AE9D-DB79-8A4D-A24E-E140187AE4E3}" type="datetime1">
              <a:rPr lang="en-US" smtClean="0"/>
              <a:t>7/5/21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DB789-4777-F64D-AF96-1DBE668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DE99D-C4AF-AC48-B926-AA8E17591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5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07208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79575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9199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5333" y="1943100"/>
            <a:ext cx="4809067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43100"/>
            <a:ext cx="4809067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54433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17920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18271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2650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5154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CF5D-5F23-5B40-8923-E25B0C0C9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F0B5-8374-7C44-9A7E-C1BFA618A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8EE4F-0B0B-8A49-9F1B-D4240136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40593-964B-B44C-BEF9-C991CE5166BD}" type="datetime1">
              <a:rPr lang="en-US" smtClean="0"/>
              <a:t>7/5/21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C42D1-ECE2-8A4F-A55F-E3FE698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5972-BC68-4F48-B677-DF3E600B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93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52666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7317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51334" y="177800"/>
            <a:ext cx="2455333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5333" y="177800"/>
            <a:ext cx="71628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3696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2639-7BAA-4D47-BAE7-1BC5AA936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68B59-02F4-E341-B116-5FD1E6A63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68E1B-EDF6-4D4B-BD68-9FABD806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FA42-52DD-B045-BCBC-1FDC0F2986EF}" type="datetime1">
              <a:rPr lang="en-US" smtClean="0"/>
              <a:t>7/5/21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0DFF5-5A7D-DE49-BF4A-8C93007F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255E0-9152-C44A-8C72-7EE7794D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4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87F-3475-6C49-921E-8EE8164D2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875C-CC6F-3E44-947D-43F4DF13A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3CACF-C45A-CE4C-82D3-645BD6223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E8BEA-D5EF-8449-B22D-C4D1942E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5F59-8E8D-4241-9518-C3234EEB16FD}" type="datetime1">
              <a:rPr lang="en-US" smtClean="0"/>
              <a:t>7/5/21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A3FDB-113D-9F41-898C-EC6358BA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9FE45-8E67-8946-A5EE-9E0602EF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4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EF91-977C-8E4F-920E-5FFA806B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93AD5-83B8-0C44-8B2D-70882EBD9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04F25-6E8D-B84B-B2E4-C399B7F6E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C56D4-B971-2342-AC90-DE8E2D448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56E17D-7D6B-4542-8B81-CEF9506E7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CEAFCB-CABB-EC4E-8AB9-01E0AC45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D9EC-BF49-994C-BFA6-F35BC024699C}" type="datetime1">
              <a:rPr lang="en-US" smtClean="0"/>
              <a:t>7/5/21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A8E438-D16F-D24F-9DC1-D245720B5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EAF661-7813-5B48-A01C-60A894F5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3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0F27-0627-E94E-A72E-1A720E3D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DC29C-4D5B-8942-BD12-8BA4488A9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7D8-4AC1-2543-8FBD-2D658398E2A8}" type="datetime1">
              <a:rPr lang="en-US" smtClean="0"/>
              <a:t>7/5/21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B9008-CDD2-ED40-AB2D-28F6CBED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6FC1F-0F8F-964F-A3E8-C636854E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9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F2340-749B-C446-9A42-79713AFE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244E-5088-9F4D-B612-FBD47439CF7F}" type="datetime1">
              <a:rPr lang="en-US" smtClean="0"/>
              <a:t>7/5/21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E9CB16-A328-724C-ADA9-70E58BDB4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6B042-CE9E-344D-894D-253C5636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1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D1BA-747D-D245-AAA1-6CF930FA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88DD1-6868-A644-8362-79288BEBA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81661-E97E-9040-AFB4-E39BCB850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119EE-144D-BC4B-864A-C90E6028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0034-93E5-8942-B199-47A248B662BD}" type="datetime1">
              <a:rPr lang="en-US" smtClean="0"/>
              <a:t>7/5/21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D3D0A-78B3-364A-9C55-778D2DEC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AED15-1973-9B4A-BADA-D8C070AE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9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52B8-7706-1445-9BC0-D2BEBD9B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73DA51-D8D8-F947-8315-B9CB2E537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B796E-CF41-EC45-BC34-3144CD3F0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064EE-7774-9F44-8910-68FE2759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D949-554A-3F49-936E-831FE373AF1B}" type="datetime1">
              <a:rPr lang="en-US" smtClean="0"/>
              <a:t>7/5/21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6DF62-89E1-0145-BA06-01DA58D3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1E2F3-2237-884B-BA56-E76B861C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4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63BA49-62A9-8848-8BE9-14B7597F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30246-5C98-D448-AB96-2E9BDF8F9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2C63B-F1C6-0847-93B8-9F7C98D90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A94A-2222-C04A-965B-70A20884F901}" type="datetime1">
              <a:rPr lang="en-US" smtClean="0"/>
              <a:t>7/5/21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73B48-41B8-DE4F-A1C8-301E97059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596C-EDB8-4C47-8481-B3B734B84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7F50C-1B20-2349-A277-B73DA969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3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85334" y="177800"/>
            <a:ext cx="982133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5334" y="1943100"/>
            <a:ext cx="9821333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08923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tiff"/><Relationship Id="rId7" Type="http://schemas.openxmlformats.org/officeDocument/2006/relationships/image" Target="../media/image2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customXml" Target="../ink/ink3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40.png"/><Relationship Id="rId5" Type="http://schemas.openxmlformats.org/officeDocument/2006/relationships/customXml" Target="../ink/ink2.xml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44.png"/><Relationship Id="rId18" Type="http://schemas.openxmlformats.org/officeDocument/2006/relationships/image" Target="../media/image3.tiff"/><Relationship Id="rId3" Type="http://schemas.openxmlformats.org/officeDocument/2006/relationships/image" Target="../media/image26.emf"/><Relationship Id="rId7" Type="http://schemas.openxmlformats.org/officeDocument/2006/relationships/image" Target="../media/image51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41.png"/><Relationship Id="rId1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10" Type="http://schemas.openxmlformats.org/officeDocument/2006/relationships/customXml" Target="../ink/ink6.xml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customXml" Target="../ink/ink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6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4.emf"/><Relationship Id="rId7" Type="http://schemas.openxmlformats.org/officeDocument/2006/relationships/image" Target="../media/image50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customXml" Target="../ink/ink9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89.tiff"/><Relationship Id="rId7" Type="http://schemas.openxmlformats.org/officeDocument/2006/relationships/image" Target="../media/image126.pn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9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91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6B74A-4816-5347-9B1D-A6405EF3F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5240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Nucleation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85555-29CB-2849-B167-2A2D4488C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261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Peter W. Voorhees</a:t>
            </a:r>
          </a:p>
          <a:p>
            <a:r>
              <a:rPr lang="en-US" dirty="0"/>
              <a:t>Department of Materials Science and Engineering</a:t>
            </a:r>
          </a:p>
          <a:p>
            <a:r>
              <a:rPr lang="en-US" dirty="0"/>
              <a:t>Northwestern University</a:t>
            </a:r>
          </a:p>
          <a:p>
            <a:r>
              <a:rPr lang="en-US" dirty="0"/>
              <a:t>Evanston, IL</a:t>
            </a:r>
          </a:p>
        </p:txBody>
      </p:sp>
    </p:spTree>
    <p:extLst>
      <p:ext uri="{BB962C8B-B14F-4D97-AF65-F5344CB8AC3E}">
        <p14:creationId xmlns:p14="http://schemas.microsoft.com/office/powerpoint/2010/main" val="382494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1AF6-FF66-EB4C-BD3B-C9527608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of Nucleation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37C77-CFFF-DE48-9D94-3CB1747A6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146" y="1655385"/>
            <a:ext cx="10515600" cy="8296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critical nucleus is that cluster that is in unstable equilibrium with the adatom gas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B68FB47-E334-A940-BB6D-E2E34B42F97B}"/>
                  </a:ext>
                </a:extLst>
              </p14:cNvPr>
              <p14:cNvContentPartPr/>
              <p14:nvPr/>
            </p14:nvContentPartPr>
            <p14:xfrm>
              <a:off x="3395853" y="3294633"/>
              <a:ext cx="3244320" cy="180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B68FB47-E334-A940-BB6D-E2E34B42F9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6853" y="3285633"/>
                <a:ext cx="3261960" cy="18187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073542C-1655-7646-9AA7-2061579E050A}"/>
              </a:ext>
            </a:extLst>
          </p:cNvPr>
          <p:cNvSpPr/>
          <p:nvPr/>
        </p:nvSpPr>
        <p:spPr>
          <a:xfrm>
            <a:off x="2966720" y="2754933"/>
            <a:ext cx="4260427" cy="28804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1B1CE-3F9B-6245-83E8-EDF639F2DD30}"/>
              </a:ext>
            </a:extLst>
          </p:cNvPr>
          <p:cNvSpPr txBox="1"/>
          <p:nvPr/>
        </p:nvSpPr>
        <p:spPr>
          <a:xfrm>
            <a:off x="2379746" y="351871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67FA3-77D5-7C42-8BA7-7D1FFFD59A87}"/>
              </a:ext>
            </a:extLst>
          </p:cNvPr>
          <p:cNvSpPr txBox="1"/>
          <p:nvPr/>
        </p:nvSpPr>
        <p:spPr>
          <a:xfrm>
            <a:off x="4894794" y="5694383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75C5D-C6D9-B042-9F8A-2873B35F3345}"/>
              </a:ext>
            </a:extLst>
          </p:cNvPr>
          <p:cNvSpPr txBox="1"/>
          <p:nvPr/>
        </p:nvSpPr>
        <p:spPr>
          <a:xfrm>
            <a:off x="3508586" y="4341706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Metastable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813E5-47C8-0745-A878-15E9296A7316}"/>
              </a:ext>
            </a:extLst>
          </p:cNvPr>
          <p:cNvSpPr txBox="1"/>
          <p:nvPr/>
        </p:nvSpPr>
        <p:spPr>
          <a:xfrm>
            <a:off x="5713331" y="5180897"/>
            <a:ext cx="76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49F5B-1546-F045-9091-52FD7B1A37AE}"/>
              </a:ext>
            </a:extLst>
          </p:cNvPr>
          <p:cNvSpPr txBox="1"/>
          <p:nvPr/>
        </p:nvSpPr>
        <p:spPr>
          <a:xfrm>
            <a:off x="4386770" y="3221481"/>
            <a:ext cx="10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Unstable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9433E2-F743-7D42-929C-24F56E1C6A7A}"/>
              </a:ext>
            </a:extLst>
          </p:cNvPr>
          <p:cNvSpPr txBox="1"/>
          <p:nvPr/>
        </p:nvSpPr>
        <p:spPr>
          <a:xfrm>
            <a:off x="7822899" y="3359844"/>
            <a:ext cx="3671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Equilibrium is given by an extremum in the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F5743-0BEF-5F41-817C-DD578D46BE2E}"/>
              </a:ext>
            </a:extLst>
          </p:cNvPr>
          <p:cNvSpPr txBox="1"/>
          <p:nvPr/>
        </p:nvSpPr>
        <p:spPr>
          <a:xfrm>
            <a:off x="1254761" y="6252494"/>
            <a:ext cx="10099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Thus, the equilibrium conditions describe the conditions for the critical nucleus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E2DD8BD-99F5-3E43-BCCB-2B77CB01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490" y="6383925"/>
            <a:ext cx="2743200" cy="365125"/>
          </a:xfrm>
        </p:spPr>
        <p:txBody>
          <a:bodyPr/>
          <a:lstStyle/>
          <a:p>
            <a:fld id="{6F17F50C-1B20-2349-A277-B73DA969582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8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73C1-B06B-674B-84AC-93ED1FEE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0"/>
            <a:ext cx="1154853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Reversible Work for the Formation of the Critical Nucleus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58E9EE-2A92-8342-BF17-770CA9FD83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2440" y="1253331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The cluster sits in a very large adatom sea</a:t>
                </a:r>
              </a:p>
              <a:p>
                <a:r>
                  <a:rPr lang="en-US" dirty="0"/>
                  <a:t>Thus, the cluster is formed under conditions of constant,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b="0" dirty="0"/>
                  <a:t>Note: pressure (energy/area) is not constant</a:t>
                </a:r>
              </a:p>
              <a:p>
                <a:r>
                  <a:rPr lang="en-US" dirty="0"/>
                  <a:t>Thus, the reversible work of the critical nucleus is, 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58E9EE-2A92-8342-BF17-770CA9FD83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2440" y="1253331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EB65BD6-3ED8-C340-ABD1-FCFAB3DD7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0" y="3429000"/>
            <a:ext cx="1574800" cy="36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0CC4D5-F6FA-9443-A93A-F5FC493CAC06}"/>
              </a:ext>
            </a:extLst>
          </p:cNvPr>
          <p:cNvSpPr/>
          <p:nvPr/>
        </p:nvSpPr>
        <p:spPr>
          <a:xfrm>
            <a:off x="2167467" y="4131734"/>
            <a:ext cx="2724572" cy="216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ABE095-2444-A44C-A706-17A6A5AD78D5}"/>
              </a:ext>
            </a:extLst>
          </p:cNvPr>
          <p:cNvSpPr/>
          <p:nvPr/>
        </p:nvSpPr>
        <p:spPr>
          <a:xfrm>
            <a:off x="6904565" y="4173443"/>
            <a:ext cx="2521373" cy="216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3B9C7B-DEA8-2C4F-9794-E41A561C7F4A}"/>
              </a:ext>
            </a:extLst>
          </p:cNvPr>
          <p:cNvSpPr/>
          <p:nvPr/>
        </p:nvSpPr>
        <p:spPr>
          <a:xfrm>
            <a:off x="7477760" y="4666828"/>
            <a:ext cx="1266613" cy="109352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18263-8E4E-2F45-B643-0A6194A7A8E2}"/>
              </a:ext>
            </a:extLst>
          </p:cNvPr>
          <p:cNvSpPr txBox="1"/>
          <p:nvPr/>
        </p:nvSpPr>
        <p:spPr>
          <a:xfrm>
            <a:off x="3138967" y="637600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690C6-EFDF-5445-BAB2-008B9F807811}"/>
              </a:ext>
            </a:extLst>
          </p:cNvPr>
          <p:cNvSpPr txBox="1"/>
          <p:nvPr/>
        </p:nvSpPr>
        <p:spPr>
          <a:xfrm>
            <a:off x="7692342" y="6394027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E590E5-2D27-0941-8C3B-69A3D1BBD101}"/>
                  </a:ext>
                </a:extLst>
              </p:cNvPr>
              <p:cNvSpPr txBox="1"/>
              <p:nvPr/>
            </p:nvSpPr>
            <p:spPr>
              <a:xfrm>
                <a:off x="2930411" y="5782217"/>
                <a:ext cx="1127562" cy="6508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/>
                        <m:sup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p>
                    </m:oMath>
                  </m:oMathPara>
                </a14:m>
                <a:endParaRPr lang="en-US" sz="2000" b="0" dirty="0">
                  <a:solidFill>
                    <a:schemeClr val="accent2"/>
                  </a:solidFill>
                </a:endParaRPr>
              </a:p>
              <a:p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E590E5-2D27-0941-8C3B-69A3D1BBD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411" y="5782217"/>
                <a:ext cx="1127562" cy="650884"/>
              </a:xfrm>
              <a:prstGeom prst="rect">
                <a:avLst/>
              </a:prstGeom>
              <a:blipFill>
                <a:blip r:embed="rId4"/>
                <a:stretch>
                  <a:fillRect l="-2222" t="-1923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8CFBF1-AF36-224E-A55B-6D86A5FD08C6}"/>
                  </a:ext>
                </a:extLst>
              </p:cNvPr>
              <p:cNvSpPr txBox="1"/>
              <p:nvPr/>
            </p:nvSpPr>
            <p:spPr>
              <a:xfrm>
                <a:off x="7004886" y="5857041"/>
                <a:ext cx="2320729" cy="664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/>
                        <m:sup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 b="0" dirty="0">
                  <a:solidFill>
                    <a:schemeClr val="accent2"/>
                  </a:solidFill>
                </a:endParaRPr>
              </a:p>
              <a:p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8CFBF1-AF36-224E-A55B-6D86A5FD0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886" y="5857041"/>
                <a:ext cx="2320729" cy="6645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44B825-96BC-E641-88B2-ABF5482C503A}"/>
                  </a:ext>
                </a:extLst>
              </p:cNvPr>
              <p:cNvSpPr txBox="1"/>
              <p:nvPr/>
            </p:nvSpPr>
            <p:spPr>
              <a:xfrm>
                <a:off x="7547285" y="5065930"/>
                <a:ext cx="1127562" cy="966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44B825-96BC-E641-88B2-ABF5482C5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285" y="5065930"/>
                <a:ext cx="1127562" cy="966868"/>
              </a:xfrm>
              <a:prstGeom prst="rect">
                <a:avLst/>
              </a:prstGeom>
              <a:blipFill>
                <a:blip r:embed="rId6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E9E7C56-AC09-EC4F-A002-63CD2ED3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9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8160FF-8E37-724A-999F-89C8093E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0"/>
            <a:ext cx="1154853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Reversible Work for the Formation of the Critical Nucleus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69863-D1D8-A443-A20B-E2E8E0B96EFC}"/>
              </a:ext>
            </a:extLst>
          </p:cNvPr>
          <p:cNvSpPr txBox="1"/>
          <p:nvPr/>
        </p:nvSpPr>
        <p:spPr>
          <a:xfrm>
            <a:off x="538007" y="1255369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Initial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B1685A-47AB-FA42-BA73-5AFE4DFD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526" y="1772126"/>
            <a:ext cx="1854200" cy="419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D37A3-3DFF-DC41-BB93-5696E3B9A2D8}"/>
              </a:ext>
            </a:extLst>
          </p:cNvPr>
          <p:cNvSpPr txBox="1"/>
          <p:nvPr/>
        </p:nvSpPr>
        <p:spPr>
          <a:xfrm>
            <a:off x="538007" y="2350099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Final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1A6F9A-5DA4-3946-AB2D-6D78CCAC6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627" y="2938780"/>
            <a:ext cx="5638800" cy="444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AFEEE8-29BB-7846-AB78-C903F34CB585}"/>
              </a:ext>
            </a:extLst>
          </p:cNvPr>
          <p:cNvSpPr txBox="1"/>
          <p:nvPr/>
        </p:nvSpPr>
        <p:spPr>
          <a:xfrm>
            <a:off x="538007" y="3498179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Thus,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BB06C-A3D3-B64A-9B2C-5A8953178D67}"/>
              </a:ext>
            </a:extLst>
          </p:cNvPr>
          <p:cNvSpPr txBox="1"/>
          <p:nvPr/>
        </p:nvSpPr>
        <p:spPr>
          <a:xfrm>
            <a:off x="538006" y="4971379"/>
            <a:ext cx="203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equilibrium,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82B255-2600-274C-9952-CB2BB0E6F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627" y="4280958"/>
            <a:ext cx="5270500" cy="431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431E9E-FB8D-7A4D-BB94-D50ECC9879AA}"/>
              </a:ext>
            </a:extLst>
          </p:cNvPr>
          <p:cNvSpPr txBox="1"/>
          <p:nvPr/>
        </p:nvSpPr>
        <p:spPr>
          <a:xfrm>
            <a:off x="466886" y="6066109"/>
            <a:ext cx="4033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Thus, the first term is negative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0A7BAE-109E-894D-A141-2D14F6FE6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593" y="5465088"/>
            <a:ext cx="2667000" cy="419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EC034-4DBA-B040-8EF4-33AA108A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912670-FA31-D041-9687-E0EBE48B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0"/>
            <a:ext cx="1154853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Reversible Work for the Formation of the Critical Nucleus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22439-5045-7144-80A8-B19F4B1324A4}"/>
              </a:ext>
            </a:extLst>
          </p:cNvPr>
          <p:cNvSpPr txBox="1"/>
          <p:nvPr/>
        </p:nvSpPr>
        <p:spPr>
          <a:xfrm>
            <a:off x="433493" y="1325563"/>
            <a:ext cx="3050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reversible work is: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750E14-FC56-7A47-AB54-C7464F0344F7}"/>
                  </a:ext>
                </a:extLst>
              </p:cNvPr>
              <p:cNvSpPr txBox="1"/>
              <p:nvPr/>
            </p:nvSpPr>
            <p:spPr>
              <a:xfrm>
                <a:off x="3104380" y="2009155"/>
                <a:ext cx="4656667" cy="12839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b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750E14-FC56-7A47-AB54-C7464F034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380" y="2009155"/>
                <a:ext cx="4656667" cy="12839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D52304-4A17-AF4C-B4F7-E0CD47447E6E}"/>
                  </a:ext>
                </a:extLst>
              </p:cNvPr>
              <p:cNvSpPr txBox="1"/>
              <p:nvPr/>
            </p:nvSpPr>
            <p:spPr>
              <a:xfrm>
                <a:off x="541867" y="3244334"/>
                <a:ext cx="10568021" cy="1212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Since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&gt; 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and thus fluctuations are required to creat</a:t>
                </a:r>
                <a:r>
                  <a:rPr lang="en-US" sz="2400" dirty="0"/>
                  <a:t>e a nucleus</a:t>
                </a: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If the nucleus is incompressible, and by considering the pressure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D52304-4A17-AF4C-B4F7-E0CD47447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67" y="3244334"/>
                <a:ext cx="10568021" cy="1212063"/>
              </a:xfrm>
              <a:prstGeom prst="rect">
                <a:avLst/>
              </a:prstGeom>
              <a:blipFill>
                <a:blip r:embed="rId3"/>
                <a:stretch>
                  <a:fillRect l="-840" t="-208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12ED37-1AAD-E04E-9B59-8B4B50A54376}"/>
                  </a:ext>
                </a:extLst>
              </p:cNvPr>
              <p:cNvSpPr txBox="1"/>
              <p:nvPr/>
            </p:nvSpPr>
            <p:spPr>
              <a:xfrm>
                <a:off x="4402666" y="4635650"/>
                <a:ext cx="3331746" cy="536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12ED37-1AAD-E04E-9B59-8B4B50A54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666" y="4635650"/>
                <a:ext cx="3331746" cy="536942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D125DEB-72BD-1442-941C-D21569526A37}"/>
              </a:ext>
            </a:extLst>
          </p:cNvPr>
          <p:cNvSpPr txBox="1"/>
          <p:nvPr/>
        </p:nvSpPr>
        <p:spPr>
          <a:xfrm>
            <a:off x="605110" y="5185355"/>
            <a:ext cx="2706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critical radius is 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A78221-BFF8-3043-8F0B-96DD8FEAC8DD}"/>
                  </a:ext>
                </a:extLst>
              </p:cNvPr>
              <p:cNvSpPr txBox="1"/>
              <p:nvPr/>
            </p:nvSpPr>
            <p:spPr>
              <a:xfrm>
                <a:off x="4586595" y="5633469"/>
                <a:ext cx="2478564" cy="938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b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A78221-BFF8-3043-8F0B-96DD8FEAC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595" y="5633469"/>
                <a:ext cx="2478564" cy="938847"/>
              </a:xfrm>
              <a:prstGeom prst="rect">
                <a:avLst/>
              </a:prstGeom>
              <a:blipFill>
                <a:blip r:embed="rId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AFCE2-337C-CA40-9802-3E515493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2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D93F-717D-7C45-93AE-105CCA1F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84" y="0"/>
            <a:ext cx="10515600" cy="1325563"/>
          </a:xfrm>
        </p:spPr>
        <p:txBody>
          <a:bodyPr/>
          <a:lstStyle/>
          <a:p>
            <a:r>
              <a:rPr lang="en-US" dirty="0"/>
              <a:t>Anisotropic Step Free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FC6B0-07E8-E946-8C36-3897C904DC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0705" y="1334099"/>
                <a:ext cx="6899787" cy="767837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Step energies can be anisotropic,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FC6B0-07E8-E946-8C36-3897C904DC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0705" y="1334099"/>
                <a:ext cx="6899787" cy="767837"/>
              </a:xfrm>
              <a:blipFill>
                <a:blip r:embed="rId2"/>
                <a:stretch>
                  <a:fillRect l="-1471" t="-18033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5AF5C56-AB03-3D45-B87E-AB58B0253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36" y="370358"/>
            <a:ext cx="4286865" cy="39796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527690-9B6E-EB4E-BE4C-4D6B333D14D8}"/>
              </a:ext>
            </a:extLst>
          </p:cNvPr>
          <p:cNvSpPr/>
          <p:nvPr/>
        </p:nvSpPr>
        <p:spPr>
          <a:xfrm>
            <a:off x="7645436" y="4349973"/>
            <a:ext cx="4546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STM images (25 </a:t>
            </a:r>
            <a:r>
              <a:rPr lang="en-US" dirty="0" err="1">
                <a:effectLst/>
                <a:latin typeface="Helvetica" pitchFamily="2" charset="0"/>
              </a:rPr>
              <a:t>Å</a:t>
            </a:r>
            <a:r>
              <a:rPr lang="en-US" dirty="0">
                <a:effectLst/>
                <a:latin typeface="Helvetica" pitchFamily="2" charset="0"/>
              </a:rPr>
              <a:t>~ 25 nm2) of 0.1 ML Ag/Ag(100)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6E7891-AD3B-0540-AD34-5C82057F7749}"/>
              </a:ext>
            </a:extLst>
          </p:cNvPr>
          <p:cNvSpPr/>
          <p:nvPr/>
        </p:nvSpPr>
        <p:spPr>
          <a:xfrm>
            <a:off x="2103602" y="2107461"/>
            <a:ext cx="2819538" cy="2328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448D4E-A331-1C4B-91D3-170177544014}"/>
              </a:ext>
            </a:extLst>
          </p:cNvPr>
          <p:cNvSpPr/>
          <p:nvPr/>
        </p:nvSpPr>
        <p:spPr>
          <a:xfrm>
            <a:off x="2679618" y="2563609"/>
            <a:ext cx="1518757" cy="109352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E06655-70E3-514D-9F56-9DD684D053EA}"/>
              </a:ext>
            </a:extLst>
          </p:cNvPr>
          <p:cNvCxnSpPr>
            <a:cxnSpLocks/>
          </p:cNvCxnSpPr>
          <p:nvPr/>
        </p:nvCxnSpPr>
        <p:spPr>
          <a:xfrm flipV="1">
            <a:off x="4394756" y="3657131"/>
            <a:ext cx="0" cy="4276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0484E9-1C44-AD4A-A3B1-D8CB98FF827A}"/>
              </a:ext>
            </a:extLst>
          </p:cNvPr>
          <p:cNvCxnSpPr>
            <a:cxnSpLocks/>
          </p:cNvCxnSpPr>
          <p:nvPr/>
        </p:nvCxnSpPr>
        <p:spPr>
          <a:xfrm flipV="1">
            <a:off x="4394756" y="4084797"/>
            <a:ext cx="44271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AC872B1-E53D-3D45-9A1B-9FD4CD552CCA}"/>
              </a:ext>
            </a:extLst>
          </p:cNvPr>
          <p:cNvSpPr txBox="1"/>
          <p:nvPr/>
        </p:nvSpPr>
        <p:spPr>
          <a:xfrm>
            <a:off x="4336228" y="408479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[01]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F1B0B9-EADA-9847-9815-6DF2D0B42D8B}"/>
              </a:ext>
            </a:extLst>
          </p:cNvPr>
          <p:cNvSpPr txBox="1"/>
          <p:nvPr/>
        </p:nvSpPr>
        <p:spPr>
          <a:xfrm rot="16200000">
            <a:off x="3874315" y="369991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[10]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C3FE92-8B36-FD47-BE98-443FC84352F2}"/>
              </a:ext>
            </a:extLst>
          </p:cNvPr>
          <p:cNvCxnSpPr>
            <a:cxnSpLocks/>
          </p:cNvCxnSpPr>
          <p:nvPr/>
        </p:nvCxnSpPr>
        <p:spPr>
          <a:xfrm flipV="1">
            <a:off x="3915193" y="2226812"/>
            <a:ext cx="269883" cy="4425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BB84CE-1510-5F4C-BA90-1F14839EA30C}"/>
                  </a:ext>
                </a:extLst>
              </p:cNvPr>
              <p:cNvSpPr txBox="1"/>
              <p:nvPr/>
            </p:nvSpPr>
            <p:spPr>
              <a:xfrm>
                <a:off x="3617930" y="2146308"/>
                <a:ext cx="4523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BB84CE-1510-5F4C-BA90-1F14839EA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930" y="2146308"/>
                <a:ext cx="45236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5A54A8-630D-9443-82EC-5376C6FFB34D}"/>
              </a:ext>
            </a:extLst>
          </p:cNvPr>
          <p:cNvCxnSpPr>
            <a:cxnSpLocks/>
          </p:cNvCxnSpPr>
          <p:nvPr/>
        </p:nvCxnSpPr>
        <p:spPr>
          <a:xfrm flipV="1">
            <a:off x="3905309" y="2669830"/>
            <a:ext cx="422916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D4711B-8135-4644-96CE-8966887027DD}"/>
                  </a:ext>
                </a:extLst>
              </p:cNvPr>
              <p:cNvSpPr txBox="1"/>
              <p:nvPr/>
            </p:nvSpPr>
            <p:spPr>
              <a:xfrm>
                <a:off x="3880599" y="2344944"/>
                <a:ext cx="6390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D4711B-8135-4644-96CE-896688702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599" y="2344944"/>
                <a:ext cx="63909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6A1194ED-4BE0-6448-9590-0CC856DB33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403" y="4794398"/>
                <a:ext cx="6899787" cy="767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is analytic, then </a:t>
                </a:r>
                <a:endParaRPr lang="en-US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6A1194ED-4BE0-6448-9590-0CC856DB3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03" y="4794398"/>
                <a:ext cx="6899787" cy="767837"/>
              </a:xfrm>
              <a:prstGeom prst="rect">
                <a:avLst/>
              </a:prstGeom>
              <a:blipFill>
                <a:blip r:embed="rId6"/>
                <a:stretch>
                  <a:fillRect l="-917" t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2DE19784-D802-AB49-BB73-35942F08F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533" y="5361845"/>
            <a:ext cx="3975100" cy="88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8AD4D4-02B9-CC4F-9739-54C2763EBDD7}"/>
                  </a:ext>
                </a:extLst>
              </p:cNvPr>
              <p:cNvSpPr txBox="1"/>
              <p:nvPr/>
            </p:nvSpPr>
            <p:spPr>
              <a:xfrm>
                <a:off x="5638800" y="2971800"/>
                <a:ext cx="20069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8AD4D4-02B9-CC4F-9739-54C2763EB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971800"/>
                <a:ext cx="2006960" cy="276999"/>
              </a:xfrm>
              <a:prstGeom prst="rect">
                <a:avLst/>
              </a:prstGeom>
              <a:blipFill>
                <a:blip r:embed="rId8"/>
                <a:stretch>
                  <a:fillRect l="-3797" t="-9091" r="-2532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B92C5B-6600-884B-96CE-D2E2BFF1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36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CC3F-0D32-264D-A412-CB3E5238B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Step Free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DC55E60-45FD-0C4D-98E7-D92738E0EA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709" y="1554449"/>
                <a:ext cx="11117826" cy="767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The critical nucleus is in equilibrium </a:t>
                </a:r>
              </a:p>
              <a:p>
                <a:r>
                  <a:rPr lang="en-US" sz="2400" dirty="0"/>
                  <a:t>Assume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 is analytic, then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Where the stiffness of the step free energy is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endParaRPr lang="en-US" sz="24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DC55E60-45FD-0C4D-98E7-D92738E0E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1554449"/>
                <a:ext cx="11117826" cy="767837"/>
              </a:xfrm>
              <a:prstGeom prst="rect">
                <a:avLst/>
              </a:prstGeom>
              <a:blipFill>
                <a:blip r:embed="rId2"/>
                <a:stretch>
                  <a:fillRect l="-799" t="-9836" b="-390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DD5123D-0E41-4147-9D0E-F2ACBFBBF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3918490"/>
            <a:ext cx="3975100" cy="8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F03ACB-0F15-D44E-BD51-D2D5001D7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280" y="2676845"/>
            <a:ext cx="1282700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7B509-0FA4-B040-A94D-4C4543A49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870" y="3277237"/>
            <a:ext cx="12827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3680A-287A-1842-B7F0-E6ADC6CE4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563" y="5524944"/>
            <a:ext cx="2908300" cy="8001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C6E31A-5862-E844-96FB-C8F9DBE1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DBFB-7263-DF46-9DE0-55BB212AA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Step Free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7B921-4062-8348-B8B4-39E4D538F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957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shape of the nucleus is given by the Wulff shape, which is the shape that satisfies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a given Wulff shape the reversible work for the formation of the critical nucleus 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where the the area and perimeter depend on the Wulff shape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A9102-E3E1-CE4C-9EC0-5E64DDB1D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882" y="2716597"/>
            <a:ext cx="53467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88C95-AEA8-7B4E-B4BD-1977E247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475" y="4229410"/>
            <a:ext cx="5270500" cy="431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0DFC2-67C1-D145-979A-997A6F4A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97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1A94-1526-484A-A499-B48B27F9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10" y="69925"/>
            <a:ext cx="10515600" cy="1325563"/>
          </a:xfrm>
        </p:spPr>
        <p:txBody>
          <a:bodyPr/>
          <a:lstStyle/>
          <a:p>
            <a:r>
              <a:rPr lang="en-US" dirty="0"/>
              <a:t>Highly Anisotropic Step Free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D871FA-8421-4A4E-A668-20FB482A28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5353"/>
                <a:ext cx="10515600" cy="435133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In this case, for certain orientations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This leads to facets, or flat edges</a:t>
                </a:r>
              </a:p>
              <a:p>
                <a:r>
                  <a:rPr lang="en-US" dirty="0"/>
                  <a:t>Curvature still exists!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example, for a square Wulff shape, equal step free energy along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〉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</m:oMath>
                </a14:m>
                <a:r>
                  <a:rPr lang="en-US" b="0" dirty="0"/>
                  <a:t>,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The same procedure holds</a:t>
                </a:r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D871FA-8421-4A4E-A668-20FB482A28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5353"/>
                <a:ext cx="10515600" cy="4351338"/>
              </a:xfrm>
              <a:blipFill>
                <a:blip r:embed="rId2"/>
                <a:stretch>
                  <a:fillRect l="-844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D13C89-9227-5E47-8308-5D62B11D500C}"/>
                  </a:ext>
                </a:extLst>
              </p:cNvPr>
              <p:cNvSpPr txBox="1"/>
              <p:nvPr/>
            </p:nvSpPr>
            <p:spPr>
              <a:xfrm>
                <a:off x="4400284" y="1539569"/>
                <a:ext cx="1443563" cy="794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D13C89-9227-5E47-8308-5D62B11D5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84" y="1539569"/>
                <a:ext cx="1443563" cy="794576"/>
              </a:xfrm>
              <a:prstGeom prst="rect">
                <a:avLst/>
              </a:prstGeom>
              <a:blipFill>
                <a:blip r:embed="rId3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ADEBB2-D310-894E-9680-E5D05D1B3C1D}"/>
                  </a:ext>
                </a:extLst>
              </p:cNvPr>
              <p:cNvSpPr txBox="1"/>
              <p:nvPr/>
            </p:nvSpPr>
            <p:spPr>
              <a:xfrm>
                <a:off x="4150903" y="2939298"/>
                <a:ext cx="1868129" cy="794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ADEBB2-D310-894E-9680-E5D05D1B3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903" y="2939298"/>
                <a:ext cx="1868129" cy="794576"/>
              </a:xfrm>
              <a:prstGeom prst="rect">
                <a:avLst/>
              </a:prstGeom>
              <a:blipFill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F996B3-6A53-5E49-BA18-F0B3DE5EAACD}"/>
                  </a:ext>
                </a:extLst>
              </p:cNvPr>
              <p:cNvSpPr/>
              <p:nvPr/>
            </p:nvSpPr>
            <p:spPr>
              <a:xfrm>
                <a:off x="7718185" y="1395488"/>
                <a:ext cx="2819538" cy="23284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F996B3-6A53-5E49-BA18-F0B3DE5EA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185" y="1395488"/>
                <a:ext cx="2819538" cy="2328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0E4008-DE3A-8743-9B53-0D643A8AEDB2}"/>
              </a:ext>
            </a:extLst>
          </p:cNvPr>
          <p:cNvCxnSpPr>
            <a:cxnSpLocks/>
          </p:cNvCxnSpPr>
          <p:nvPr/>
        </p:nvCxnSpPr>
        <p:spPr>
          <a:xfrm flipV="1">
            <a:off x="10009339" y="2945158"/>
            <a:ext cx="0" cy="4276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F050FE-F3FB-B04A-B53E-A99D018560A9}"/>
              </a:ext>
            </a:extLst>
          </p:cNvPr>
          <p:cNvCxnSpPr>
            <a:cxnSpLocks/>
          </p:cNvCxnSpPr>
          <p:nvPr/>
        </p:nvCxnSpPr>
        <p:spPr>
          <a:xfrm flipV="1">
            <a:off x="10009339" y="3372824"/>
            <a:ext cx="44271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DD25F0C-5555-204C-BB1A-2FBBA6C4DB16}"/>
              </a:ext>
            </a:extLst>
          </p:cNvPr>
          <p:cNvSpPr txBox="1"/>
          <p:nvPr/>
        </p:nvSpPr>
        <p:spPr>
          <a:xfrm>
            <a:off x="9950811" y="337282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[01]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05269-5102-E845-98A5-A97A06C33C91}"/>
              </a:ext>
            </a:extLst>
          </p:cNvPr>
          <p:cNvSpPr txBox="1"/>
          <p:nvPr/>
        </p:nvSpPr>
        <p:spPr>
          <a:xfrm rot="16200000">
            <a:off x="9488898" y="298794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[10]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D244A5-2658-0940-816C-0F53AE63F372}"/>
              </a:ext>
            </a:extLst>
          </p:cNvPr>
          <p:cNvSpPr/>
          <p:nvPr/>
        </p:nvSpPr>
        <p:spPr>
          <a:xfrm>
            <a:off x="8731045" y="1966452"/>
            <a:ext cx="1002891" cy="92626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BFE758-53AF-0A44-9761-60E6605890E0}"/>
                  </a:ext>
                </a:extLst>
              </p:cNvPr>
              <p:cNvSpPr txBox="1"/>
              <p:nvPr/>
            </p:nvSpPr>
            <p:spPr>
              <a:xfrm>
                <a:off x="4211059" y="4296262"/>
                <a:ext cx="2030225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𝜎𝜅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BFE758-53AF-0A44-9761-60E660589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59" y="4296262"/>
                <a:ext cx="2030225" cy="783804"/>
              </a:xfrm>
              <a:prstGeom prst="rect">
                <a:avLst/>
              </a:prstGeom>
              <a:blipFill>
                <a:blip r:embed="rId6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6BDC27-53D8-6748-9260-2F870130C781}"/>
                  </a:ext>
                </a:extLst>
              </p:cNvPr>
              <p:cNvSpPr txBox="1"/>
              <p:nvPr/>
            </p:nvSpPr>
            <p:spPr>
              <a:xfrm>
                <a:off x="9049619" y="1539569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6BDC27-53D8-6748-9260-2F870130C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9619" y="1539569"/>
                <a:ext cx="42338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7AAFA37-1A93-5D44-B4D5-B478EB2C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3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7262E-F3F2-D341-9DC7-C2ED9D31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Effects of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CF6A2-C98A-6A4B-B3CA-65720307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Stress is common in heteroepitaxy, and can be very large</a:t>
            </a:r>
          </a:p>
          <a:p>
            <a:r>
              <a:rPr lang="en-US" dirty="0"/>
              <a:t>In this case,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a review: Voorhees, Peter W., and William C. Johnson. "The thermodynamics of elastically stressed crystals." </a:t>
            </a:r>
            <a:r>
              <a:rPr lang="en-US" i="1" dirty="0"/>
              <a:t>Solid State Physics-Advances in Research and Applications</a:t>
            </a:r>
            <a:r>
              <a:rPr lang="en-US" dirty="0"/>
              <a:t> (2004): 1-201.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39B1B2-4998-C149-A3FD-342CC6F5EED0}"/>
                  </a:ext>
                </a:extLst>
              </p:cNvPr>
              <p:cNvSpPr txBox="1"/>
              <p:nvPr/>
            </p:nvSpPr>
            <p:spPr>
              <a:xfrm>
                <a:off x="3724240" y="2892058"/>
                <a:ext cx="3795398" cy="536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39B1B2-4998-C149-A3FD-342CC6F5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240" y="2892058"/>
                <a:ext cx="3795398" cy="536942"/>
              </a:xfrm>
              <a:prstGeom prst="rect">
                <a:avLst/>
              </a:prstGeom>
              <a:blipFill>
                <a:blip r:embed="rId2"/>
                <a:stretch>
                  <a:fillRect r="-333"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1A46-B65C-5F4B-99DF-E5D751CB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93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5010-E727-5E49-B3B5-D9CBF5E08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Kinetics of Reversible Nucleation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90B56-A0E5-5C48-8BB5-5D763F4C5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430"/>
            <a:ext cx="10515600" cy="4351338"/>
          </a:xfrm>
        </p:spPr>
        <p:txBody>
          <a:bodyPr/>
          <a:lstStyle/>
          <a:p>
            <a:r>
              <a:rPr lang="en-US" dirty="0"/>
              <a:t>Need to define the work of formation for a cluster that is not in equilibrium,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4996C-4723-EA45-8C82-31CD5C52B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947" y="2701589"/>
            <a:ext cx="3975100" cy="419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B37C3-C902-6845-8A1B-4DB82104C0A6}"/>
                  </a:ext>
                </a:extLst>
              </p:cNvPr>
              <p:cNvSpPr txBox="1"/>
              <p:nvPr/>
            </p:nvSpPr>
            <p:spPr>
              <a:xfrm>
                <a:off x="2201584" y="4461091"/>
                <a:ext cx="7625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B37C3-C902-6845-8A1B-4DB82104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584" y="4461091"/>
                <a:ext cx="762516" cy="523220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F578A3-F65B-2B44-8207-4D504B0B58A5}"/>
                  </a:ext>
                </a:extLst>
              </p:cNvPr>
              <p:cNvSpPr txBox="1"/>
              <p:nvPr/>
            </p:nvSpPr>
            <p:spPr>
              <a:xfrm>
                <a:off x="5048046" y="6140178"/>
                <a:ext cx="15697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F578A3-F65B-2B44-8207-4D504B0B5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046" y="6140178"/>
                <a:ext cx="1569789" cy="523220"/>
              </a:xfrm>
              <a:prstGeom prst="rect">
                <a:avLst/>
              </a:prstGeom>
              <a:blipFill>
                <a:blip r:embed="rId4"/>
                <a:stretch>
                  <a:fillRect l="-8000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7DEF30-34F6-6149-BEDC-7DBF09776D77}"/>
              </a:ext>
            </a:extLst>
          </p:cNvPr>
          <p:cNvCxnSpPr>
            <a:cxnSpLocks/>
          </p:cNvCxnSpPr>
          <p:nvPr/>
        </p:nvCxnSpPr>
        <p:spPr>
          <a:xfrm flipH="1">
            <a:off x="3592947" y="3519510"/>
            <a:ext cx="1" cy="2622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600160-8248-B944-B411-FCC240E4A5FD}"/>
              </a:ext>
            </a:extLst>
          </p:cNvPr>
          <p:cNvCxnSpPr>
            <a:cxnSpLocks/>
          </p:cNvCxnSpPr>
          <p:nvPr/>
        </p:nvCxnSpPr>
        <p:spPr>
          <a:xfrm flipH="1">
            <a:off x="3586175" y="6142307"/>
            <a:ext cx="32793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85B1D0-45ED-1A4A-A2E1-CD9C2ED971D6}"/>
              </a:ext>
            </a:extLst>
          </p:cNvPr>
          <p:cNvCxnSpPr>
            <a:cxnSpLocks/>
          </p:cNvCxnSpPr>
          <p:nvPr/>
        </p:nvCxnSpPr>
        <p:spPr>
          <a:xfrm flipH="1">
            <a:off x="3592947" y="4722701"/>
            <a:ext cx="32793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2BE1BC7-9EB6-9748-AAA1-49314C4EFE6A}"/>
              </a:ext>
            </a:extLst>
          </p:cNvPr>
          <p:cNvSpPr txBox="1"/>
          <p:nvPr/>
        </p:nvSpPr>
        <p:spPr>
          <a:xfrm>
            <a:off x="3404074" y="614017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8C8D78-BE3A-6944-8790-78C4E7D8CD82}"/>
              </a:ext>
            </a:extLst>
          </p:cNvPr>
          <p:cNvSpPr txBox="1"/>
          <p:nvPr/>
        </p:nvSpPr>
        <p:spPr>
          <a:xfrm>
            <a:off x="3247621" y="452264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8FCF322-1EC7-B34B-9056-4766DB933BCA}"/>
                  </a:ext>
                </a:extLst>
              </p14:cNvPr>
              <p14:cNvContentPartPr/>
              <p14:nvPr/>
            </p14:nvContentPartPr>
            <p14:xfrm>
              <a:off x="3609214" y="3859322"/>
              <a:ext cx="3043080" cy="1892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8FCF322-1EC7-B34B-9056-4766DB933B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0574" y="3850322"/>
                <a:ext cx="3060720" cy="19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181B4C-D41D-8648-945B-C7C992112493}"/>
                  </a:ext>
                </a:extLst>
              </p14:cNvPr>
              <p14:cNvContentPartPr/>
              <p14:nvPr/>
            </p14:nvContentPartPr>
            <p14:xfrm>
              <a:off x="5832941" y="-746930"/>
              <a:ext cx="6480" cy="3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181B4C-D41D-8648-945B-C7C9921124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23941" y="-755930"/>
                <a:ext cx="24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7A739C-7CEE-1F4A-AA9B-B4A0E4C2D2DD}"/>
                  </a:ext>
                </a:extLst>
              </p:cNvPr>
              <p:cNvSpPr txBox="1"/>
              <p:nvPr/>
            </p:nvSpPr>
            <p:spPr>
              <a:xfrm>
                <a:off x="4841883" y="4727794"/>
                <a:ext cx="483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7A739C-7CEE-1F4A-AA9B-B4A0E4C2D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883" y="4727794"/>
                <a:ext cx="48308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4FEA16-B310-0A42-94C8-8D110B74D482}"/>
              </a:ext>
            </a:extLst>
          </p:cNvPr>
          <p:cNvCxnSpPr>
            <a:cxnSpLocks/>
          </p:cNvCxnSpPr>
          <p:nvPr/>
        </p:nvCxnSpPr>
        <p:spPr>
          <a:xfrm>
            <a:off x="5085765" y="3859322"/>
            <a:ext cx="0" cy="86634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FA305E-2255-FF4E-B3B1-ECCEB005880D}"/>
              </a:ext>
            </a:extLst>
          </p:cNvPr>
          <p:cNvCxnSpPr>
            <a:cxnSpLocks/>
          </p:cNvCxnSpPr>
          <p:nvPr/>
        </p:nvCxnSpPr>
        <p:spPr>
          <a:xfrm>
            <a:off x="3609214" y="3859322"/>
            <a:ext cx="147420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11E3C6-D493-D44B-8FE2-8F752AD5D32E}"/>
                  </a:ext>
                </a:extLst>
              </p:cNvPr>
              <p:cNvSpPr txBox="1"/>
              <p:nvPr/>
            </p:nvSpPr>
            <p:spPr>
              <a:xfrm>
                <a:off x="2878388" y="3659267"/>
                <a:ext cx="6088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11E3C6-D493-D44B-8FE2-8F752AD5D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388" y="3659267"/>
                <a:ext cx="608885" cy="400110"/>
              </a:xfrm>
              <a:prstGeom prst="rect">
                <a:avLst/>
              </a:prstGeom>
              <a:blipFill>
                <a:blip r:embed="rId10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B0C8BF0-1CC6-2E44-8EAA-8123A1EB542E}"/>
                  </a:ext>
                </a:extLst>
              </p:cNvPr>
              <p:cNvSpPr txBox="1"/>
              <p:nvPr/>
            </p:nvSpPr>
            <p:spPr>
              <a:xfrm>
                <a:off x="8844197" y="4231326"/>
                <a:ext cx="2115772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B0C8BF0-1CC6-2E44-8EAA-8123A1EB5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197" y="4231326"/>
                <a:ext cx="2115772" cy="12311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60C7C5-E48B-1F43-8C84-515C2736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E4EEC-1A92-2040-8C1D-19A0AAD8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1E7E3-771D-1243-8140-81B446C09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Equilibrium description of clusters</a:t>
            </a:r>
          </a:p>
          <a:p>
            <a:r>
              <a:rPr lang="en-US" dirty="0"/>
              <a:t>Dynamics of reversible nucleation</a:t>
            </a:r>
          </a:p>
          <a:p>
            <a:r>
              <a:rPr lang="en-US" dirty="0"/>
              <a:t>Irreversible nucleation</a:t>
            </a:r>
          </a:p>
          <a:p>
            <a:r>
              <a:rPr lang="en-US" dirty="0"/>
              <a:t>Island coarsening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D5661-C5A0-1F4D-8983-2CCF58F5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11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5010-E727-5E49-B3B5-D9CBF5E08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Kinetics of Reversible Nucleation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090B56-A0E5-5C48-8BB5-5D763F4C52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430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In the single-phase region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&gt;0,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&gt;0,</m:t>
                    </m:r>
                  </m:oMath>
                </a14:m>
                <a:endParaRPr lang="en-US" sz="24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090B56-A0E5-5C48-8BB5-5D763F4C52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430"/>
                <a:ext cx="10515600" cy="4351338"/>
              </a:xfrm>
              <a:blipFill>
                <a:blip r:embed="rId2"/>
                <a:stretch>
                  <a:fillRect l="-844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D4996C-4723-EA45-8C82-31CD5C52B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935" y="2286828"/>
            <a:ext cx="3975100" cy="419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B37C3-C902-6845-8A1B-4DB82104C0A6}"/>
                  </a:ext>
                </a:extLst>
              </p:cNvPr>
              <p:cNvSpPr txBox="1"/>
              <p:nvPr/>
            </p:nvSpPr>
            <p:spPr>
              <a:xfrm>
                <a:off x="507538" y="4461091"/>
                <a:ext cx="7625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B37C3-C902-6845-8A1B-4DB82104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38" y="4461091"/>
                <a:ext cx="762516" cy="523220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F578A3-F65B-2B44-8207-4D504B0B58A5}"/>
                  </a:ext>
                </a:extLst>
              </p:cNvPr>
              <p:cNvSpPr txBox="1"/>
              <p:nvPr/>
            </p:nvSpPr>
            <p:spPr>
              <a:xfrm>
                <a:off x="2936106" y="6147911"/>
                <a:ext cx="14446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F578A3-F65B-2B44-8207-4D504B0B5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106" y="6147911"/>
                <a:ext cx="1444691" cy="523220"/>
              </a:xfrm>
              <a:prstGeom prst="rect">
                <a:avLst/>
              </a:prstGeom>
              <a:blipFill>
                <a:blip r:embed="rId5"/>
                <a:stretch>
                  <a:fillRect l="-8696" t="-11905" r="-347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7DEF30-34F6-6149-BEDC-7DBF09776D77}"/>
              </a:ext>
            </a:extLst>
          </p:cNvPr>
          <p:cNvCxnSpPr>
            <a:cxnSpLocks/>
          </p:cNvCxnSpPr>
          <p:nvPr/>
        </p:nvCxnSpPr>
        <p:spPr>
          <a:xfrm flipH="1">
            <a:off x="1513891" y="3519510"/>
            <a:ext cx="1" cy="2622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600160-8248-B944-B411-FCC240E4A5FD}"/>
              </a:ext>
            </a:extLst>
          </p:cNvPr>
          <p:cNvCxnSpPr>
            <a:cxnSpLocks/>
          </p:cNvCxnSpPr>
          <p:nvPr/>
        </p:nvCxnSpPr>
        <p:spPr>
          <a:xfrm flipH="1">
            <a:off x="1507119" y="6142307"/>
            <a:ext cx="32793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85B1D0-45ED-1A4A-A2E1-CD9C2ED971D6}"/>
              </a:ext>
            </a:extLst>
          </p:cNvPr>
          <p:cNvCxnSpPr>
            <a:cxnSpLocks/>
          </p:cNvCxnSpPr>
          <p:nvPr/>
        </p:nvCxnSpPr>
        <p:spPr>
          <a:xfrm flipH="1">
            <a:off x="1513891" y="4722701"/>
            <a:ext cx="32793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2BE1BC7-9EB6-9748-AAA1-49314C4EFE6A}"/>
              </a:ext>
            </a:extLst>
          </p:cNvPr>
          <p:cNvSpPr txBox="1"/>
          <p:nvPr/>
        </p:nvSpPr>
        <p:spPr>
          <a:xfrm>
            <a:off x="1325018" y="614017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8C8D78-BE3A-6944-8790-78C4E7D8CD82}"/>
              </a:ext>
            </a:extLst>
          </p:cNvPr>
          <p:cNvSpPr txBox="1"/>
          <p:nvPr/>
        </p:nvSpPr>
        <p:spPr>
          <a:xfrm>
            <a:off x="1168565" y="452264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181B4C-D41D-8648-945B-C7C992112493}"/>
                  </a:ext>
                </a:extLst>
              </p14:cNvPr>
              <p14:cNvContentPartPr/>
              <p14:nvPr/>
            </p14:nvContentPartPr>
            <p14:xfrm>
              <a:off x="5832941" y="-746930"/>
              <a:ext cx="6480" cy="3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181B4C-D41D-8648-945B-C7C99211249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3941" y="-755930"/>
                <a:ext cx="24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CD99785-C77A-2A4B-B278-ECFCEB8B07F8}"/>
                  </a:ext>
                </a:extLst>
              </p14:cNvPr>
              <p14:cNvContentPartPr/>
              <p14:nvPr/>
            </p14:nvContentPartPr>
            <p14:xfrm>
              <a:off x="1545205" y="3108530"/>
              <a:ext cx="2448000" cy="1596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CD99785-C77A-2A4B-B278-ECFCEB8B07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6205" y="3099530"/>
                <a:ext cx="2465640" cy="161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BF3B964-ED9B-CB47-B7D7-0F72DE5DF2C3}"/>
                  </a:ext>
                </a:extLst>
              </p14:cNvPr>
              <p14:cNvContentPartPr/>
              <p14:nvPr/>
            </p14:nvContentPartPr>
            <p14:xfrm>
              <a:off x="9722027" y="4387851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BF3B964-ED9B-CB47-B7D7-0F72DE5DF2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13387" y="4378851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DC2DEC-4E79-D64B-BF8F-274C46A701C2}"/>
              </a:ext>
            </a:extLst>
          </p:cNvPr>
          <p:cNvCxnSpPr>
            <a:cxnSpLocks/>
          </p:cNvCxnSpPr>
          <p:nvPr/>
        </p:nvCxnSpPr>
        <p:spPr>
          <a:xfrm flipH="1">
            <a:off x="8856363" y="3211247"/>
            <a:ext cx="1" cy="2622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D434F9-5982-E24C-9373-061E8C8F9803}"/>
              </a:ext>
            </a:extLst>
          </p:cNvPr>
          <p:cNvCxnSpPr>
            <a:cxnSpLocks/>
          </p:cNvCxnSpPr>
          <p:nvPr/>
        </p:nvCxnSpPr>
        <p:spPr>
          <a:xfrm flipH="1">
            <a:off x="8849591" y="5834044"/>
            <a:ext cx="32793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15E4BC4-7E4E-6846-9068-F68144F12C50}"/>
              </a:ext>
            </a:extLst>
          </p:cNvPr>
          <p:cNvSpPr txBox="1"/>
          <p:nvPr/>
        </p:nvSpPr>
        <p:spPr>
          <a:xfrm>
            <a:off x="8667490" y="583191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9B14C7-3BD7-BB4D-9742-AF40093E7F8F}"/>
                  </a:ext>
                </a:extLst>
              </p:cNvPr>
              <p:cNvSpPr txBox="1"/>
              <p:nvPr/>
            </p:nvSpPr>
            <p:spPr>
              <a:xfrm>
                <a:off x="8258227" y="3960532"/>
                <a:ext cx="4793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9B14C7-3BD7-BB4D-9742-AF40093E7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227" y="3960532"/>
                <a:ext cx="47936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646307-D117-6C41-9B44-DDA8CB7DAB45}"/>
                  </a:ext>
                </a:extLst>
              </p:cNvPr>
              <p:cNvSpPr txBox="1"/>
              <p:nvPr/>
            </p:nvSpPr>
            <p:spPr>
              <a:xfrm>
                <a:off x="10489273" y="5935302"/>
                <a:ext cx="3916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646307-D117-6C41-9B44-DDA8CB7DA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9273" y="5935302"/>
                <a:ext cx="391646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6B76DC7-E15B-654E-8E23-469BD4B4F8AD}"/>
                  </a:ext>
                </a:extLst>
              </p14:cNvPr>
              <p14:cNvContentPartPr/>
              <p14:nvPr/>
            </p14:nvContentPartPr>
            <p14:xfrm>
              <a:off x="8885162" y="3654813"/>
              <a:ext cx="2913840" cy="2163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6B76DC7-E15B-654E-8E23-469BD4B4F8A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76162" y="3646173"/>
                <a:ext cx="2931480" cy="21816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532AA32-77B8-EC41-843E-4A86EB3D3114}"/>
              </a:ext>
            </a:extLst>
          </p:cNvPr>
          <p:cNvSpPr txBox="1"/>
          <p:nvPr/>
        </p:nvSpPr>
        <p:spPr>
          <a:xfrm>
            <a:off x="7450796" y="2034090"/>
            <a:ext cx="4542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Equilibrium Distribution of Clusters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3E7278-7028-7640-9D16-0C87EBF3E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95279" y="2583613"/>
            <a:ext cx="2895600" cy="39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FA4502-4300-9A4C-8993-2EEEB93F45E2}"/>
                  </a:ext>
                </a:extLst>
              </p:cNvPr>
              <p:cNvSpPr txBox="1"/>
              <p:nvPr/>
            </p:nvSpPr>
            <p:spPr>
              <a:xfrm>
                <a:off x="8303948" y="6349388"/>
                <a:ext cx="3888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number of clusters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per area)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FA4502-4300-9A4C-8993-2EEEB93F4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948" y="6349388"/>
                <a:ext cx="3888052" cy="369332"/>
              </a:xfrm>
              <a:prstGeom prst="rect">
                <a:avLst/>
              </a:prstGeom>
              <a:blipFill>
                <a:blip r:embed="rId17"/>
                <a:stretch>
                  <a:fillRect l="-1299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166E29F5-26EE-594D-8801-F513EF5CE88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643" t="17904" r="24951" b="9803"/>
          <a:stretch/>
        </p:blipFill>
        <p:spPr>
          <a:xfrm>
            <a:off x="5556747" y="4308844"/>
            <a:ext cx="2491566" cy="240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12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4E26-D33B-6E40-9A3A-E036D744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3D38D-94CE-1F4D-8124-4A62D1EC7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592"/>
            <a:ext cx="10515600" cy="106747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number of clusters with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atoms per area changes by the addition or removal of an atom (dilute solution of clusters)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FAE7CC-3F63-AD4B-B4E9-F6FF8C20BDB6}"/>
                  </a:ext>
                </a:extLst>
              </p:cNvPr>
              <p:cNvSpPr txBox="1"/>
              <p:nvPr/>
            </p:nvSpPr>
            <p:spPr>
              <a:xfrm>
                <a:off x="3837966" y="2360811"/>
                <a:ext cx="671780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b="0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−1→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−1,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b="0" dirty="0">
                  <a:solidFill>
                    <a:srgbClr val="0001FE"/>
                  </a:solidFill>
                </a:endParaRPr>
              </a:p>
              <a:p>
                <a:r>
                  <a:rPr lang="en-US" sz="2000" dirty="0">
                    <a:solidFill>
                      <a:srgbClr val="0001FE"/>
                    </a:solidFill>
                  </a:rPr>
                  <a:t>       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FAE7CC-3F63-AD4B-B4E9-F6FF8C20B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66" y="2360811"/>
                <a:ext cx="6717801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9EA8C4-175F-2944-AABB-953BAF4909C9}"/>
                  </a:ext>
                </a:extLst>
              </p:cNvPr>
              <p:cNvSpPr txBox="1"/>
              <p:nvPr/>
            </p:nvSpPr>
            <p:spPr>
              <a:xfrm>
                <a:off x="2637615" y="2166882"/>
                <a:ext cx="1200351" cy="79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9EA8C4-175F-2944-AABB-953BAF490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615" y="2166882"/>
                <a:ext cx="1200351" cy="795795"/>
              </a:xfrm>
              <a:prstGeom prst="rect">
                <a:avLst/>
              </a:prstGeom>
              <a:blipFill>
                <a:blip r:embed="rId3"/>
                <a:stretch>
                  <a:fillRect l="-1042" r="-1042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FECABE-0D4B-4249-8C7E-E0301C5F3BF2}"/>
                  </a:ext>
                </a:extLst>
              </p:cNvPr>
              <p:cNvSpPr txBox="1"/>
              <p:nvPr/>
            </p:nvSpPr>
            <p:spPr>
              <a:xfrm>
                <a:off x="4116314" y="2810853"/>
                <a:ext cx="64031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b="0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FECABE-0D4B-4249-8C7E-E0301C5F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314" y="2810853"/>
                <a:ext cx="6403100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967A78-E116-2A4D-B308-D7DD2E2D2E1D}"/>
              </a:ext>
            </a:extLst>
          </p:cNvPr>
          <p:cNvSpPr txBox="1">
            <a:spLocks/>
          </p:cNvSpPr>
          <p:nvPr/>
        </p:nvSpPr>
        <p:spPr>
          <a:xfrm>
            <a:off x="838200" y="4041830"/>
            <a:ext cx="10515600" cy="106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current is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01DC62-7E98-D248-98FB-E6DBE5DB6290}"/>
                  </a:ext>
                </a:extLst>
              </p:cNvPr>
              <p:cNvSpPr txBox="1"/>
              <p:nvPr/>
            </p:nvSpPr>
            <p:spPr>
              <a:xfrm>
                <a:off x="2637615" y="4742081"/>
                <a:ext cx="151823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2400" b="0" dirty="0">
                  <a:solidFill>
                    <a:srgbClr val="0001FE"/>
                  </a:solidFill>
                </a:endParaRPr>
              </a:p>
              <a:p>
                <a:r>
                  <a:rPr lang="en-US" sz="2000" dirty="0">
                    <a:solidFill>
                      <a:srgbClr val="0001FE"/>
                    </a:solidFill>
                  </a:rPr>
                  <a:t>      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01DC62-7E98-D248-98FB-E6DBE5DB6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615" y="4742081"/>
                <a:ext cx="1518236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C2C11A-1B38-5F4C-B006-2687FDA35696}"/>
                  </a:ext>
                </a:extLst>
              </p:cNvPr>
              <p:cNvSpPr txBox="1"/>
              <p:nvPr/>
            </p:nvSpPr>
            <p:spPr>
              <a:xfrm>
                <a:off x="4116314" y="4769348"/>
                <a:ext cx="6039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1FE"/>
                    </a:solidFill>
                  </a:rPr>
                  <a:t> -</a:t>
                </a:r>
                <a:r>
                  <a:rPr lang="en-US" sz="2400" b="0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C2C11A-1B38-5F4C-B006-2687FDA35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314" y="4769348"/>
                <a:ext cx="6039730" cy="461665"/>
              </a:xfrm>
              <a:prstGeom prst="rect">
                <a:avLst/>
              </a:prstGeom>
              <a:blipFill>
                <a:blip r:embed="rId6"/>
                <a:stretch>
                  <a:fillRect l="-210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DF0536-1E64-094E-8791-2D4E4616498B}"/>
              </a:ext>
            </a:extLst>
          </p:cNvPr>
          <p:cNvSpPr txBox="1">
            <a:spLocks/>
          </p:cNvSpPr>
          <p:nvPr/>
        </p:nvSpPr>
        <p:spPr>
          <a:xfrm>
            <a:off x="838200" y="5636505"/>
            <a:ext cx="10515600" cy="106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 expressions for the probabilities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4EF2513-3DDF-754F-AF4C-25EC16DF09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496826"/>
                <a:ext cx="10515600" cy="10674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for i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=1…∞,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anose="02020603050405020304" pitchFamily="18" charset="0"/>
                  </a:rPr>
                  <a:t>is the nonequilibrium density of clusters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4EF2513-3DDF-754F-AF4C-25EC16DF0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96826"/>
                <a:ext cx="10515600" cy="1067477"/>
              </a:xfrm>
              <a:prstGeom prst="rect">
                <a:avLst/>
              </a:prstGeom>
              <a:blipFill>
                <a:blip r:embed="rId7"/>
                <a:stretch>
                  <a:fillRect t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4FD30F0-32D7-C547-8D66-30926F5A8C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43" t="17904" r="24951" b="9803"/>
          <a:stretch/>
        </p:blipFill>
        <p:spPr>
          <a:xfrm>
            <a:off x="8753668" y="204143"/>
            <a:ext cx="3114281" cy="301217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FEBBDFE-7B42-C944-AD0D-0A01BAC1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C9BC-F853-FF4E-B779-A857F5E5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BF835-438F-5C40-BDFB-621544431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assumption: the impingement and emission rates are related</a:t>
            </a:r>
          </a:p>
          <a:p>
            <a:r>
              <a:rPr lang="en-US" dirty="0"/>
              <a:t>We assume a detailed balance. At equilibrium the currents are zero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Thus, the emission rate is,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emission rate is always nonzero (not true in all cases), and the rate is related to the equilibrium distribution of clusters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E4CF7A-5537-6C4E-852C-29B5DC5BB762}"/>
                  </a:ext>
                </a:extLst>
              </p:cNvPr>
              <p:cNvSpPr txBox="1"/>
              <p:nvPr/>
            </p:nvSpPr>
            <p:spPr>
              <a:xfrm>
                <a:off x="1988686" y="2917931"/>
                <a:ext cx="20978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=0= </m:t>
                      </m:r>
                    </m:oMath>
                  </m:oMathPara>
                </a14:m>
                <a:endParaRPr lang="en-US" sz="2400" b="0" dirty="0">
                  <a:solidFill>
                    <a:srgbClr val="0001FE"/>
                  </a:solidFill>
                </a:endParaRPr>
              </a:p>
              <a:p>
                <a:r>
                  <a:rPr lang="en-US" sz="2000" dirty="0">
                    <a:solidFill>
                      <a:srgbClr val="0001FE"/>
                    </a:solidFill>
                  </a:rPr>
                  <a:t>       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E4CF7A-5537-6C4E-852C-29B5DC5BB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686" y="2917931"/>
                <a:ext cx="2097818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C748C4-0D64-C34C-973D-1770314CA0BD}"/>
                  </a:ext>
                </a:extLst>
              </p:cNvPr>
              <p:cNvSpPr txBox="1"/>
              <p:nvPr/>
            </p:nvSpPr>
            <p:spPr>
              <a:xfrm>
                <a:off x="3860675" y="2945198"/>
                <a:ext cx="55208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1FE"/>
                    </a:solidFill>
                  </a:rPr>
                  <a:t> -</a:t>
                </a:r>
                <a:r>
                  <a:rPr lang="en-US" sz="2400" b="0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C748C4-0D64-C34C-973D-1770314CA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75" y="2945198"/>
                <a:ext cx="5520870" cy="461665"/>
              </a:xfrm>
              <a:prstGeom prst="rect">
                <a:avLst/>
              </a:prstGeom>
              <a:blipFill>
                <a:blip r:embed="rId3"/>
                <a:stretch>
                  <a:fillRect l="-229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0B803C-E170-B145-9891-FED7AF83D3F3}"/>
                  </a:ext>
                </a:extLst>
              </p:cNvPr>
              <p:cNvSpPr txBox="1"/>
              <p:nvPr/>
            </p:nvSpPr>
            <p:spPr>
              <a:xfrm>
                <a:off x="3037595" y="4254450"/>
                <a:ext cx="39550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1FE"/>
                    </a:solidFill>
                  </a:rPr>
                  <a:t>=</a:t>
                </a:r>
                <a:r>
                  <a:rPr lang="en-US" sz="2400" b="0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0B803C-E170-B145-9891-FED7AF83D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595" y="4254450"/>
                <a:ext cx="3955057" cy="461665"/>
              </a:xfrm>
              <a:prstGeom prst="rect">
                <a:avLst/>
              </a:prstGeom>
              <a:blipFill>
                <a:blip r:embed="rId4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BCE436-36D5-BF4B-ACF7-27D1231209F1}"/>
                  </a:ext>
                </a:extLst>
              </p:cNvPr>
              <p:cNvSpPr txBox="1"/>
              <p:nvPr/>
            </p:nvSpPr>
            <p:spPr>
              <a:xfrm>
                <a:off x="6794089" y="4003373"/>
                <a:ext cx="1672863" cy="86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BCE436-36D5-BF4B-ACF7-27D123120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089" y="4003373"/>
                <a:ext cx="1672863" cy="861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D3EEB-FAAB-7E44-88BB-843FF9B1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82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F1C1-E3C7-5244-81FE-9205C8BED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D21E0-7BFA-7F49-8BF3-BB133A8F4102}"/>
              </a:ext>
            </a:extLst>
          </p:cNvPr>
          <p:cNvSpPr txBox="1">
            <a:spLocks/>
          </p:cNvSpPr>
          <p:nvPr/>
        </p:nvSpPr>
        <p:spPr>
          <a:xfrm>
            <a:off x="749710" y="1690688"/>
            <a:ext cx="10515600" cy="1067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impingement rate depends on the process setting the growth of a cluster</a:t>
            </a:r>
          </a:p>
          <a:p>
            <a:r>
              <a:rPr lang="en-US" dirty="0"/>
              <a:t>If the cluster growth is diffusion limited, then follows from the flux of adatoms into a cluster of size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If the growth is limited by attachment at the step edge (isotropic kinetics)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9A32DE-D7B0-B344-B617-06D462D27035}"/>
                  </a:ext>
                </a:extLst>
              </p:cNvPr>
              <p:cNvSpPr txBox="1"/>
              <p:nvPr/>
            </p:nvSpPr>
            <p:spPr>
              <a:xfrm>
                <a:off x="4286863" y="3536605"/>
                <a:ext cx="3119444" cy="1126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nary>
                        <m:naryPr>
                          <m:supHide m:val="on"/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e>
                      </m:nary>
                      <m:r>
                        <a:rPr lang="en-US" sz="2400" b="1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en-US" sz="2000" b="0" dirty="0">
                  <a:solidFill>
                    <a:srgbClr val="0001FE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9A32DE-D7B0-B344-B617-06D462D27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863" y="3536605"/>
                <a:ext cx="3119444" cy="1126462"/>
              </a:xfrm>
              <a:prstGeom prst="rect">
                <a:avLst/>
              </a:prstGeom>
              <a:blipFill>
                <a:blip r:embed="rId2"/>
                <a:stretch>
                  <a:fillRect t="-137778" b="-16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9F7B1F-1D8A-B643-956D-2B94141C7F71}"/>
                  </a:ext>
                </a:extLst>
              </p:cNvPr>
              <p:cNvSpPr txBox="1"/>
              <p:nvPr/>
            </p:nvSpPr>
            <p:spPr>
              <a:xfrm>
                <a:off x="3274142" y="4509002"/>
                <a:ext cx="48473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9F7B1F-1D8A-B643-956D-2B94141C7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142" y="4509002"/>
                <a:ext cx="4847302" cy="461665"/>
              </a:xfrm>
              <a:prstGeom prst="rect">
                <a:avLst/>
              </a:prstGeom>
              <a:blipFill>
                <a:blip r:embed="rId3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85ABA0-4F37-8646-AD94-308F280AA5DB}"/>
                  </a:ext>
                </a:extLst>
              </p:cNvPr>
              <p:cNvSpPr txBox="1"/>
              <p:nvPr/>
            </p:nvSpPr>
            <p:spPr>
              <a:xfrm>
                <a:off x="3274142" y="5821609"/>
                <a:ext cx="48473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85ABA0-4F37-8646-AD94-308F280AA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142" y="5821609"/>
                <a:ext cx="484730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30459D-9E8C-2843-934F-D132D285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5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4E26-D33B-6E40-9A3A-E036D744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3D38D-94CE-1F4D-8124-4A62D1EC7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592"/>
            <a:ext cx="10515600" cy="106747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number of clusters with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atoms per area changes by the addition or removal of an atom (dilute solution of clusters)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FAE7CC-3F63-AD4B-B4E9-F6FF8C20BDB6}"/>
                  </a:ext>
                </a:extLst>
              </p:cNvPr>
              <p:cNvSpPr txBox="1"/>
              <p:nvPr/>
            </p:nvSpPr>
            <p:spPr>
              <a:xfrm>
                <a:off x="3837966" y="2568635"/>
                <a:ext cx="671780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b="0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−1→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−1,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b="0" dirty="0">
                  <a:solidFill>
                    <a:srgbClr val="0001FE"/>
                  </a:solidFill>
                </a:endParaRPr>
              </a:p>
              <a:p>
                <a:r>
                  <a:rPr lang="en-US" sz="2000" dirty="0">
                    <a:solidFill>
                      <a:srgbClr val="0001FE"/>
                    </a:solidFill>
                  </a:rPr>
                  <a:t>       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FAE7CC-3F63-AD4B-B4E9-F6FF8C20B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66" y="2568635"/>
                <a:ext cx="6717801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9EA8C4-175F-2944-AABB-953BAF4909C9}"/>
                  </a:ext>
                </a:extLst>
              </p:cNvPr>
              <p:cNvSpPr txBox="1"/>
              <p:nvPr/>
            </p:nvSpPr>
            <p:spPr>
              <a:xfrm>
                <a:off x="2637615" y="2374706"/>
                <a:ext cx="1200351" cy="79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9EA8C4-175F-2944-AABB-953BAF490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615" y="2374706"/>
                <a:ext cx="1200351" cy="795795"/>
              </a:xfrm>
              <a:prstGeom prst="rect">
                <a:avLst/>
              </a:prstGeom>
              <a:blipFill>
                <a:blip r:embed="rId3"/>
                <a:stretch>
                  <a:fillRect l="-1042" r="-1042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FECABE-0D4B-4249-8C7E-E0301C5F3BF2}"/>
                  </a:ext>
                </a:extLst>
              </p:cNvPr>
              <p:cNvSpPr txBox="1"/>
              <p:nvPr/>
            </p:nvSpPr>
            <p:spPr>
              <a:xfrm>
                <a:off x="4150724" y="2997810"/>
                <a:ext cx="64031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b="0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+1→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sz="24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FECABE-0D4B-4249-8C7E-E0301C5F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724" y="2997810"/>
                <a:ext cx="6403100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967A78-E116-2A4D-B308-D7DD2E2D2E1D}"/>
              </a:ext>
            </a:extLst>
          </p:cNvPr>
          <p:cNvSpPr txBox="1">
            <a:spLocks/>
          </p:cNvSpPr>
          <p:nvPr/>
        </p:nvSpPr>
        <p:spPr>
          <a:xfrm>
            <a:off x="838200" y="4041830"/>
            <a:ext cx="10515600" cy="1067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1200" dirty="0"/>
              <a:t>Given an initial distribution for clusters, this is a set of ODE’s for the evolution of the cluster size distribution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Calibri" panose="020F0502020204030204" pitchFamily="34" charset="0"/>
                <a:cs typeface="Calibri" panose="020F0502020204030204" pitchFamily="34" charset="0"/>
              </a:rPr>
              <a:t>Straightforward to solve for large systems 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Calibri" panose="020F0502020204030204" pitchFamily="34" charset="0"/>
                <a:cs typeface="Calibri" panose="020F0502020204030204" pitchFamily="34" charset="0"/>
              </a:rPr>
              <a:t>Can we make any progress analytically?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4EF2513-3DDF-754F-AF4C-25EC16DF09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496826"/>
                <a:ext cx="10515600" cy="10674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for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=1…∞</m:t>
                    </m:r>
                  </m:oMath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4EF2513-3DDF-754F-AF4C-25EC16DF0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96826"/>
                <a:ext cx="10515600" cy="1067477"/>
              </a:xfrm>
              <a:prstGeom prst="rect">
                <a:avLst/>
              </a:prstGeom>
              <a:blipFill>
                <a:blip r:embed="rId5"/>
                <a:stretch>
                  <a:fillRect t="-1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B82590-F44C-0741-A7BB-98CB8B051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53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852FB-5AC4-7F4B-9A55-DEF56B69A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Fokker-Planck or </a:t>
            </a:r>
            <a:r>
              <a:rPr lang="en-US" dirty="0" err="1"/>
              <a:t>Zeldovitch</a:t>
            </a:r>
            <a:r>
              <a:rPr lang="en-US" dirty="0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5A45D8-B875-E54E-BF83-AA06633602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3198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Assuming detailed balance the current is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or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to be much larger than one, expand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+1)/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dirty="0"/>
                  <a:t> in a </a:t>
                </a:r>
                <a:r>
                  <a:rPr lang="en-US" dirty="0" err="1"/>
                  <a:t>Talyor’s</a:t>
                </a:r>
                <a:r>
                  <a:rPr lang="en-US" dirty="0"/>
                  <a:t> series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first order,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5A45D8-B875-E54E-BF83-AA06633602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3198"/>
                <a:ext cx="10515600" cy="4351338"/>
              </a:xfrm>
              <a:blipFill>
                <a:blip r:embed="rId2"/>
                <a:stretch>
                  <a:fillRect l="-1086" t="-2332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BFAEE67-A81B-544E-A522-520AC22CA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929" y="2299136"/>
            <a:ext cx="7737929" cy="799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64109-AE2D-7A48-9CCC-02D8CE9BF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929" y="3638867"/>
            <a:ext cx="7348764" cy="823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29226-2CD5-E848-85D3-9CE2E868F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443" y="5581877"/>
            <a:ext cx="6438900" cy="8636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BD1751-7A50-874A-9A47-51EA216E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10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2319-F7FF-6746-A1D0-1E819DB3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Fokker-Planck or </a:t>
            </a:r>
            <a:r>
              <a:rPr lang="en-US" dirty="0" err="1"/>
              <a:t>Zeldovitch</a:t>
            </a:r>
            <a:r>
              <a:rPr lang="en-US" dirty="0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7567D-F46A-A346-A201-D7623212BE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need to connect the current to the change in cluster size distribution</a:t>
                </a:r>
              </a:p>
              <a:p>
                <a:r>
                  <a:rPr lang="en-US" dirty="0"/>
                  <a:t>Assume that a cluster flows from one size to another smoothly, i.e. no coalescence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7567D-F46A-A346-A201-D7623212BE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C52E91A-D047-4A44-87F0-FED749759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3626644"/>
            <a:ext cx="1701800" cy="74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5501C-3AB6-554D-B32B-7AF878300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335" y="5320903"/>
            <a:ext cx="7378700" cy="368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F5407-E14B-A249-979C-11756913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46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E8E39E-5A54-CA40-8C75-2A34DDB67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1" y="1586139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This yields the Fokker-Planck or </a:t>
            </a:r>
            <a:r>
              <a:rPr lang="en-US" dirty="0" err="1"/>
              <a:t>Zeldovitch</a:t>
            </a:r>
            <a:r>
              <a:rPr lang="en-US" dirty="0"/>
              <a:t> equation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Substituting the equilibrium distribution of clusters,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Diffusion term accounts for clusters random walking to subcritical sizes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F6435-C540-D34F-B1BC-0275BCE6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Fokker-Planck or </a:t>
            </a:r>
            <a:r>
              <a:rPr lang="en-US" dirty="0" err="1"/>
              <a:t>Zeldovitch</a:t>
            </a:r>
            <a:r>
              <a:rPr lang="en-US" dirty="0"/>
              <a:t> Equation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FA232-8906-CA47-BE5F-01AAA546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79" y="2227943"/>
            <a:ext cx="3908878" cy="803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35BEC-A71B-EF4E-815D-5916277F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971" y="3898194"/>
            <a:ext cx="5232400" cy="86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E55B11-0CF6-E041-936D-893F34168E43}"/>
                  </a:ext>
                </a:extLst>
              </p:cNvPr>
              <p:cNvSpPr txBox="1"/>
              <p:nvPr/>
            </p:nvSpPr>
            <p:spPr>
              <a:xfrm>
                <a:off x="7848984" y="4153129"/>
                <a:ext cx="7625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E55B11-0CF6-E041-936D-893F34168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984" y="4153129"/>
                <a:ext cx="762516" cy="523220"/>
              </a:xfrm>
              <a:prstGeom prst="rect">
                <a:avLst/>
              </a:prstGeom>
              <a:blipFill>
                <a:blip r:embed="rId4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00500F-28E8-534F-B7E9-EB7349CB0A19}"/>
                  </a:ext>
                </a:extLst>
              </p:cNvPr>
              <p:cNvSpPr txBox="1"/>
              <p:nvPr/>
            </p:nvSpPr>
            <p:spPr>
              <a:xfrm>
                <a:off x="10295007" y="5150490"/>
                <a:ext cx="3996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00500F-28E8-534F-B7E9-EB7349CB0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007" y="5150490"/>
                <a:ext cx="39966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6BC2A3-ED6D-A44A-8EC1-AE91B49B9A8B}"/>
              </a:ext>
            </a:extLst>
          </p:cNvPr>
          <p:cNvCxnSpPr>
            <a:cxnSpLocks/>
          </p:cNvCxnSpPr>
          <p:nvPr/>
        </p:nvCxnSpPr>
        <p:spPr>
          <a:xfrm flipH="1">
            <a:off x="8839908" y="2529822"/>
            <a:ext cx="1" cy="2622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1CDD0E-F75E-EB4A-8C2D-195FAEA34B55}"/>
              </a:ext>
            </a:extLst>
          </p:cNvPr>
          <p:cNvCxnSpPr>
            <a:cxnSpLocks/>
          </p:cNvCxnSpPr>
          <p:nvPr/>
        </p:nvCxnSpPr>
        <p:spPr>
          <a:xfrm flipH="1">
            <a:off x="8833136" y="5152619"/>
            <a:ext cx="32793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8524AF-1913-7C4A-B64C-824ECCE33C4D}"/>
              </a:ext>
            </a:extLst>
          </p:cNvPr>
          <p:cNvCxnSpPr>
            <a:cxnSpLocks/>
          </p:cNvCxnSpPr>
          <p:nvPr/>
        </p:nvCxnSpPr>
        <p:spPr>
          <a:xfrm flipH="1">
            <a:off x="8839908" y="3733013"/>
            <a:ext cx="32793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E61436-F8CB-B74A-A0E7-41B47AFB3470}"/>
              </a:ext>
            </a:extLst>
          </p:cNvPr>
          <p:cNvSpPr txBox="1"/>
          <p:nvPr/>
        </p:nvSpPr>
        <p:spPr>
          <a:xfrm>
            <a:off x="8651035" y="51504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DD2425-C78A-E045-85F9-BE0173C77336}"/>
              </a:ext>
            </a:extLst>
          </p:cNvPr>
          <p:cNvSpPr txBox="1"/>
          <p:nvPr/>
        </p:nvSpPr>
        <p:spPr>
          <a:xfrm>
            <a:off x="8494582" y="353295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2FA2106-AB6D-124B-A15C-E5B61F5EA2FC}"/>
                  </a:ext>
                </a:extLst>
              </p14:cNvPr>
              <p14:cNvContentPartPr/>
              <p14:nvPr/>
            </p14:nvContentPartPr>
            <p14:xfrm>
              <a:off x="8856175" y="2869634"/>
              <a:ext cx="3043080" cy="189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2FA2106-AB6D-124B-A15C-E5B61F5EA2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47535" y="2860634"/>
                <a:ext cx="3060720" cy="19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CC6955-AD2A-D640-A863-64551C7BD057}"/>
                  </a:ext>
                </a:extLst>
              </p:cNvPr>
              <p:cNvSpPr txBox="1"/>
              <p:nvPr/>
            </p:nvSpPr>
            <p:spPr>
              <a:xfrm>
                <a:off x="10088844" y="3738106"/>
                <a:ext cx="414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CC6955-AD2A-D640-A863-64551C7BD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844" y="3738106"/>
                <a:ext cx="4144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87CE62-487C-E44B-A492-57A103071269}"/>
              </a:ext>
            </a:extLst>
          </p:cNvPr>
          <p:cNvCxnSpPr>
            <a:cxnSpLocks/>
          </p:cNvCxnSpPr>
          <p:nvPr/>
        </p:nvCxnSpPr>
        <p:spPr>
          <a:xfrm>
            <a:off x="10332726" y="2869634"/>
            <a:ext cx="0" cy="86634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9646F4-4A4E-AB4F-86B8-1C67C5821AC9}"/>
              </a:ext>
            </a:extLst>
          </p:cNvPr>
          <p:cNvCxnSpPr>
            <a:cxnSpLocks/>
          </p:cNvCxnSpPr>
          <p:nvPr/>
        </p:nvCxnSpPr>
        <p:spPr>
          <a:xfrm>
            <a:off x="8856175" y="2869634"/>
            <a:ext cx="147420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30BA4D-6910-6F46-824E-FB862A48D24A}"/>
                  </a:ext>
                </a:extLst>
              </p:cNvPr>
              <p:cNvSpPr txBox="1"/>
              <p:nvPr/>
            </p:nvSpPr>
            <p:spPr>
              <a:xfrm>
                <a:off x="8125349" y="2669579"/>
                <a:ext cx="6088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30BA4D-6910-6F46-824E-FB862A48D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349" y="2669579"/>
                <a:ext cx="608885" cy="400110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28DEF05-E02C-304F-8EE3-632773AB8BAA}"/>
              </a:ext>
            </a:extLst>
          </p:cNvPr>
          <p:cNvSpPr txBox="1"/>
          <p:nvPr/>
        </p:nvSpPr>
        <p:spPr>
          <a:xfrm>
            <a:off x="3540966" y="4965824"/>
            <a:ext cx="102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DE53F7-862B-CC42-B739-AFEBCBD27231}"/>
              </a:ext>
            </a:extLst>
          </p:cNvPr>
          <p:cNvSpPr txBox="1"/>
          <p:nvPr/>
        </p:nvSpPr>
        <p:spPr>
          <a:xfrm>
            <a:off x="6096179" y="496582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79D13-7449-C448-AF4D-579754FC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16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5521-A3D4-D642-AC51-C7376C71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Fokker-Planck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7EA305-47BE-4741-A5D3-6FD170CB23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Steady state nucleation,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current is not zero since the boundary conditions are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Again, assuming a dilute concentration of clusters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7EA305-47BE-4741-A5D3-6FD170CB23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FB7DD86-BB46-4E4E-884C-FE012F224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71" y="3199946"/>
            <a:ext cx="2682504" cy="718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08782-F885-7544-B0BD-6F565EFDA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071" y="4709599"/>
            <a:ext cx="3163026" cy="80273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12513-3FAB-C84F-986E-4585F66F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23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7339-2AEF-F046-ABFB-F8B8A4B7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Fokker-Planck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BFB6B-4E8C-E24F-8A46-4C6164267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Thus, we need to solve,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 </a:t>
            </a:r>
          </a:p>
          <a:p>
            <a:endParaRPr lang="en-US" dirty="0"/>
          </a:p>
          <a:p>
            <a:r>
              <a:rPr lang="en-US" dirty="0"/>
              <a:t>Employing the approximation,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FC97B-1A93-824B-B3C9-0678CF438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921" y="2565400"/>
            <a:ext cx="28321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1C01B-E7F8-9140-A168-BF010AEB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043" y="5005704"/>
            <a:ext cx="8514443" cy="870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AC80E-8894-2D40-8B4D-97B6E56BD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921" y="3823652"/>
            <a:ext cx="2895600" cy="3937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6882C-E616-B943-8163-F41F6EC2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D605-784E-5741-B36C-416E4F07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49AC0-613B-814D-88E9-1020FC5CC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A. </a:t>
            </a:r>
            <a:r>
              <a:rPr lang="en-US" dirty="0" err="1"/>
              <a:t>Pimpinelli</a:t>
            </a:r>
            <a:r>
              <a:rPr lang="en-US" dirty="0"/>
              <a:t> and J. </a:t>
            </a:r>
            <a:r>
              <a:rPr lang="en-US" dirty="0" err="1"/>
              <a:t>Villian</a:t>
            </a:r>
            <a:r>
              <a:rPr lang="en-US" dirty="0"/>
              <a:t>, </a:t>
            </a:r>
            <a:r>
              <a:rPr lang="en-US" i="1" dirty="0"/>
              <a:t>Physics of Crystal Growth</a:t>
            </a:r>
            <a:r>
              <a:rPr lang="en-US" dirty="0"/>
              <a:t>, Cambridge 1998.</a:t>
            </a:r>
          </a:p>
          <a:p>
            <a:r>
              <a:rPr lang="en-US" dirty="0"/>
              <a:t>P. </a:t>
            </a:r>
            <a:r>
              <a:rPr lang="en-US" dirty="0" err="1"/>
              <a:t>Noziéres</a:t>
            </a:r>
            <a:r>
              <a:rPr lang="en-US" dirty="0"/>
              <a:t>, </a:t>
            </a:r>
            <a:r>
              <a:rPr lang="en-US" i="1" dirty="0"/>
              <a:t>Shape and Growth of Crystals</a:t>
            </a:r>
            <a:r>
              <a:rPr lang="en-US" dirty="0"/>
              <a:t>, in Solids Far from Equilibrium, Ed. C. </a:t>
            </a:r>
            <a:r>
              <a:rPr lang="en-US" dirty="0" err="1"/>
              <a:t>Goodrèche</a:t>
            </a:r>
            <a:r>
              <a:rPr lang="en-US" dirty="0"/>
              <a:t>, Cambridge 1992.</a:t>
            </a:r>
          </a:p>
          <a:p>
            <a:r>
              <a:rPr lang="en-US" dirty="0"/>
              <a:t>J.W. Evans, P. A. Thiel, and M.C. </a:t>
            </a:r>
            <a:r>
              <a:rPr lang="en-US" dirty="0" err="1"/>
              <a:t>Bartelt</a:t>
            </a:r>
            <a:r>
              <a:rPr lang="en-US" dirty="0"/>
              <a:t>. </a:t>
            </a:r>
            <a:r>
              <a:rPr lang="en-US" i="1" dirty="0"/>
              <a:t>Morphological evolution during epitaxial thin film growth: Formation of 2D islands and 3D mounds.</a:t>
            </a:r>
            <a:r>
              <a:rPr lang="en-US" dirty="0"/>
              <a:t> </a:t>
            </a:r>
            <a:r>
              <a:rPr lang="en-US" i="1" dirty="0"/>
              <a:t>Surface Science Reports</a:t>
            </a:r>
            <a:r>
              <a:rPr lang="en-US" dirty="0"/>
              <a:t> 61, no. 1-2 (2006): 1-128.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47151-21D6-2345-9A92-50D731BF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63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8DE8F-57C2-3F45-BFBB-91FBAED0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State Nucleation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67433C-6308-DB48-902C-F6AE01FE97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yields the steady state nucleation current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is the </a:t>
                </a:r>
                <a:r>
                  <a:rPr lang="en-US" dirty="0" err="1"/>
                  <a:t>Zeldovitch</a:t>
                </a:r>
                <a:r>
                  <a:rPr lang="en-US" dirty="0"/>
                  <a:t> factor,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and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67433C-6308-DB48-902C-F6AE01FE97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167DE9B-1B1C-A94A-AEB7-4DDA56CFA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122" y="2605422"/>
            <a:ext cx="3966935" cy="414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955DD-C0BE-544D-9B09-5106F2DA6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636" y="3969707"/>
            <a:ext cx="3400879" cy="863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62FDC-96D4-C742-8A38-F7602622EE78}"/>
                  </a:ext>
                </a:extLst>
              </p:cNvPr>
              <p:cNvSpPr txBox="1"/>
              <p:nvPr/>
            </p:nvSpPr>
            <p:spPr>
              <a:xfrm>
                <a:off x="3060837" y="5208934"/>
                <a:ext cx="4656667" cy="12839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b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62FDC-96D4-C742-8A38-F7602622E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837" y="5208934"/>
                <a:ext cx="4656667" cy="12839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9F3AC-C519-634D-A2A4-B6D81FBA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28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FDE96-9557-1A41-B543-6322DB85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State Nucleation: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AD8A39-1CB5-4748-84B3-CCC8361520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016904" cy="4351338"/>
              </a:xfrm>
            </p:spPr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 err="1"/>
                  <a:t>Zeldovitch</a:t>
                </a:r>
                <a:r>
                  <a:rPr lang="en-US" dirty="0"/>
                  <a:t> factor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It accounts for clusters flowing backwards across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The major factor controlling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</m:oMath>
                </a14:m>
                <a:r>
                  <a:rPr lang="en-US" dirty="0"/>
                  <a:t> is the exponential term.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 value of the nucleation current is extremely sensitive to changes in the step free energy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AD8A39-1CB5-4748-84B3-CCC8361520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016904" cy="4351338"/>
              </a:xfrm>
              <a:blipFill>
                <a:blip r:embed="rId2"/>
                <a:stretch>
                  <a:fillRect l="-1899" t="-2326" r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79739BD-236D-284D-87B3-37F653B48444}"/>
              </a:ext>
            </a:extLst>
          </p:cNvPr>
          <p:cNvGrpSpPr/>
          <p:nvPr/>
        </p:nvGrpSpPr>
        <p:grpSpPr>
          <a:xfrm>
            <a:off x="6732637" y="2023535"/>
            <a:ext cx="5218358" cy="4153428"/>
            <a:chOff x="7848984" y="2529822"/>
            <a:chExt cx="4270288" cy="3143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71C7894-1C64-3C4B-A5D8-628795D2E883}"/>
                    </a:ext>
                  </a:extLst>
                </p:cNvPr>
                <p:cNvSpPr txBox="1"/>
                <p:nvPr/>
              </p:nvSpPr>
              <p:spPr>
                <a:xfrm>
                  <a:off x="7848984" y="4153129"/>
                  <a:ext cx="76251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71C7894-1C64-3C4B-A5D8-628795D2E8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8984" y="4153129"/>
                  <a:ext cx="762516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BF9B9C6-D986-104C-9B96-593329BB3E64}"/>
                    </a:ext>
                  </a:extLst>
                </p:cNvPr>
                <p:cNvSpPr txBox="1"/>
                <p:nvPr/>
              </p:nvSpPr>
              <p:spPr>
                <a:xfrm>
                  <a:off x="10295007" y="5150490"/>
                  <a:ext cx="39966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BF9B9C6-D986-104C-9B96-593329BB3E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5007" y="5150490"/>
                  <a:ext cx="399661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BE01388-743B-8548-8578-4760357D26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9908" y="2529822"/>
              <a:ext cx="1" cy="262279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63BCFC3-6AD5-A949-A1B2-E657E86F71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3136" y="5152619"/>
              <a:ext cx="32793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E6300F-1309-8B4C-8440-3948B089FE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9908" y="3733013"/>
              <a:ext cx="32793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48448C-4B8E-8F40-A14E-93873D1C8AE4}"/>
                </a:ext>
              </a:extLst>
            </p:cNvPr>
            <p:cNvSpPr txBox="1"/>
            <p:nvPr/>
          </p:nvSpPr>
          <p:spPr>
            <a:xfrm>
              <a:off x="8651035" y="515049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4848C7-FA59-EC45-814D-B4205889A12C}"/>
                </a:ext>
              </a:extLst>
            </p:cNvPr>
            <p:cNvSpPr txBox="1"/>
            <p:nvPr/>
          </p:nvSpPr>
          <p:spPr>
            <a:xfrm>
              <a:off x="8494582" y="353295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6E207A2-3556-F949-A97D-8BA6EB09AB33}"/>
                    </a:ext>
                  </a:extLst>
                </p14:cNvPr>
                <p14:cNvContentPartPr/>
                <p14:nvPr/>
              </p14:nvContentPartPr>
              <p14:xfrm>
                <a:off x="8856175" y="2869634"/>
                <a:ext cx="3043080" cy="1892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6E207A2-3556-F949-A97D-8BA6EB09AB3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48809" y="2862821"/>
                  <a:ext cx="3057518" cy="19055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778ED73-3EDA-9244-8B99-5A682A0031BF}"/>
                    </a:ext>
                  </a:extLst>
                </p:cNvPr>
                <p:cNvSpPr txBox="1"/>
                <p:nvPr/>
              </p:nvSpPr>
              <p:spPr>
                <a:xfrm>
                  <a:off x="10088844" y="3738106"/>
                  <a:ext cx="4144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778ED73-3EDA-9244-8B99-5A682A0031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8844" y="3738106"/>
                  <a:ext cx="41440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9C5EB9-C500-C24A-A0D7-CB366583994C}"/>
                </a:ext>
              </a:extLst>
            </p:cNvPr>
            <p:cNvCxnSpPr>
              <a:cxnSpLocks/>
            </p:cNvCxnSpPr>
            <p:nvPr/>
          </p:nvCxnSpPr>
          <p:spPr>
            <a:xfrm>
              <a:off x="10332726" y="2869634"/>
              <a:ext cx="0" cy="86634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532F4A-CC57-0749-82EA-DE6942C10420}"/>
                </a:ext>
              </a:extLst>
            </p:cNvPr>
            <p:cNvCxnSpPr>
              <a:cxnSpLocks/>
            </p:cNvCxnSpPr>
            <p:nvPr/>
          </p:nvCxnSpPr>
          <p:spPr>
            <a:xfrm>
              <a:off x="8856175" y="2869634"/>
              <a:ext cx="147420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EFEA91E-2657-0041-BB36-FF2F7B98C88D}"/>
                    </a:ext>
                  </a:extLst>
                </p:cNvPr>
                <p:cNvSpPr txBox="1"/>
                <p:nvPr/>
              </p:nvSpPr>
              <p:spPr>
                <a:xfrm>
                  <a:off x="8125349" y="2669579"/>
                  <a:ext cx="6088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EFEA91E-2657-0041-BB36-FF2F7B98C8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349" y="2669579"/>
                  <a:ext cx="608885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C103F8-72D5-7542-B311-74ABA2D4AF38}"/>
              </a:ext>
            </a:extLst>
          </p:cNvPr>
          <p:cNvCxnSpPr/>
          <p:nvPr/>
        </p:nvCxnSpPr>
        <p:spPr>
          <a:xfrm flipV="1">
            <a:off x="9197163" y="2023535"/>
            <a:ext cx="0" cy="713225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CA8992-9306-9A4A-9D78-3E01CEFABC52}"/>
              </a:ext>
            </a:extLst>
          </p:cNvPr>
          <p:cNvCxnSpPr/>
          <p:nvPr/>
        </p:nvCxnSpPr>
        <p:spPr>
          <a:xfrm flipV="1">
            <a:off x="10434084" y="2023535"/>
            <a:ext cx="0" cy="713225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1CD9C2-C152-9A4E-AE57-7DB88A73D1F1}"/>
              </a:ext>
            </a:extLst>
          </p:cNvPr>
          <p:cNvCxnSpPr>
            <a:cxnSpLocks/>
          </p:cNvCxnSpPr>
          <p:nvPr/>
        </p:nvCxnSpPr>
        <p:spPr>
          <a:xfrm flipV="1">
            <a:off x="9180482" y="2214303"/>
            <a:ext cx="1236921" cy="1"/>
          </a:xfrm>
          <a:prstGeom prst="line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060E4A-5FBA-C64E-A9C5-7BAD74BD4FBB}"/>
              </a:ext>
            </a:extLst>
          </p:cNvPr>
          <p:cNvCxnSpPr>
            <a:cxnSpLocks/>
          </p:cNvCxnSpPr>
          <p:nvPr/>
        </p:nvCxnSpPr>
        <p:spPr>
          <a:xfrm flipH="1" flipV="1">
            <a:off x="8514206" y="2744496"/>
            <a:ext cx="747823" cy="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13A233-706A-634C-A889-B6860C9A5C3D}"/>
              </a:ext>
            </a:extLst>
          </p:cNvPr>
          <p:cNvCxnSpPr>
            <a:cxnSpLocks/>
          </p:cNvCxnSpPr>
          <p:nvPr/>
        </p:nvCxnSpPr>
        <p:spPr>
          <a:xfrm>
            <a:off x="8697446" y="2439425"/>
            <a:ext cx="14766" cy="325112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F2F6708-0620-7941-966D-646269E4140D}"/>
              </a:ext>
            </a:extLst>
          </p:cNvPr>
          <p:cNvSpPr txBox="1"/>
          <p:nvPr/>
        </p:nvSpPr>
        <p:spPr>
          <a:xfrm>
            <a:off x="8208765" y="2417315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kT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E50653-E2D3-9E49-8ADD-85F3153D8F97}"/>
              </a:ext>
            </a:extLst>
          </p:cNvPr>
          <p:cNvSpPr txBox="1"/>
          <p:nvPr/>
        </p:nvSpPr>
        <p:spPr>
          <a:xfrm>
            <a:off x="9515518" y="1817396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2/Z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6C9F9B0-8637-AC4D-8494-01840A17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30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07916-93F3-754E-ACC1-F994A989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the Adatom Supersaturation is Large?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8DFC2A-446E-B340-B540-05E1EADC2A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The critical radius is,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So,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increases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, or,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dirty="0"/>
                  <a:t> (a single atom)</a:t>
                </a:r>
              </a:p>
              <a:p>
                <a:r>
                  <a:rPr lang="en-US" dirty="0"/>
                  <a:t>The emission rate is very small compared to the impingement rate, detailed balance no longer holds</a:t>
                </a:r>
              </a:p>
              <a:p>
                <a:r>
                  <a:rPr lang="en-US" dirty="0"/>
                  <a:t>Conclusion: the nucleation process is entirely kinetically controlled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8DFC2A-446E-B340-B540-05E1EADC2A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EDD975-50D8-C84A-BC5A-71CE7F72494E}"/>
                  </a:ext>
                </a:extLst>
              </p:cNvPr>
              <p:cNvSpPr txBox="1"/>
              <p:nvPr/>
            </p:nvSpPr>
            <p:spPr>
              <a:xfrm>
                <a:off x="4141409" y="3503087"/>
                <a:ext cx="3331746" cy="536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EDD975-50D8-C84A-BC5A-71CE7F72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409" y="3503087"/>
                <a:ext cx="3331746" cy="536942"/>
              </a:xfrm>
              <a:prstGeom prst="rect">
                <a:avLst/>
              </a:prstGeom>
              <a:blipFill>
                <a:blip r:embed="rId3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9FDB8A-BF75-884B-B670-C9BEC3D5398B}"/>
                  </a:ext>
                </a:extLst>
              </p:cNvPr>
              <p:cNvSpPr txBox="1"/>
              <p:nvPr/>
            </p:nvSpPr>
            <p:spPr>
              <a:xfrm>
                <a:off x="4141409" y="2408583"/>
                <a:ext cx="2478564" cy="938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b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9FDB8A-BF75-884B-B670-C9BEC3D53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409" y="2408583"/>
                <a:ext cx="2478564" cy="938847"/>
              </a:xfrm>
              <a:prstGeom prst="rect">
                <a:avLst/>
              </a:prstGeom>
              <a:blipFill>
                <a:blip r:embed="rId4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939D0-E522-C24E-A5A7-9B9B0D14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9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FDF7-3CD9-2C47-88F7-AB905B18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Irreversible Nucleation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E9081-D97A-B84B-9DF5-183BC6F18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49" y="1605888"/>
            <a:ext cx="6754092" cy="4933024"/>
          </a:xfrm>
        </p:spPr>
        <p:txBody>
          <a:bodyPr>
            <a:normAutofit/>
          </a:bodyPr>
          <a:lstStyle/>
          <a:p>
            <a:r>
              <a:rPr lang="en-US" sz="2400" dirty="0"/>
              <a:t>Isotropic diffusion on unreconstructed substrates</a:t>
            </a:r>
          </a:p>
          <a:p>
            <a:r>
              <a:rPr lang="en-US" sz="2400" dirty="0"/>
              <a:t>After landing on the substrate atoms diffuse by surface diffusion,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i="1" dirty="0">
              <a:solidFill>
                <a:srgbClr val="0001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Growth occurs by diffusion-limited aggregation</a:t>
            </a:r>
          </a:p>
          <a:p>
            <a:r>
              <a:rPr lang="en-US" sz="2400" dirty="0"/>
              <a:t>Stable islands are immobile</a:t>
            </a:r>
          </a:p>
          <a:p>
            <a:r>
              <a:rPr lang="en-US" sz="2400" dirty="0"/>
              <a:t>Diffusion rate along a step determines is fast, thus  islands assume the Wulff shape</a:t>
            </a:r>
          </a:p>
          <a:p>
            <a:r>
              <a:rPr lang="en-US" sz="2400" dirty="0"/>
              <a:t>No adatom emission from an island</a:t>
            </a:r>
          </a:p>
          <a:p>
            <a:r>
              <a:rPr lang="en-US" sz="2400" dirty="0"/>
              <a:t>No evaporation from substrate, removal of atoms by step edges and other defects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D9DC16-53E0-0244-933F-785952F8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456" y="1900684"/>
            <a:ext cx="5452370" cy="305663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CC499-DD4A-E143-AB47-0298FD2C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30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4EBFC-25A8-1945-968E-1DF8F972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Deposition and Diffusion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995578-80A5-8141-8144-1E3CEF4154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Atoms hop along the substrate at a rate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1FE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[−</m:t>
                        </m:r>
                        <m:r>
                          <a:rPr lang="en-US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1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1FE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1FE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b="0" dirty="0"/>
              </a:p>
              <a:p>
                <a:r>
                  <a:rPr lang="en-US" b="0" dirty="0"/>
                  <a:t>The surface diffusion coefficient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n-US" b="0" dirty="0"/>
                  <a:t> for a surface with four-fold symmetry</a:t>
                </a:r>
              </a:p>
              <a:p>
                <a:r>
                  <a:rPr lang="en-US" dirty="0"/>
                  <a:t>Deposition rate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b="0" dirty="0"/>
                  <a:t> in monolayers/sec</a:t>
                </a:r>
              </a:p>
              <a:p>
                <a:r>
                  <a:rPr lang="en-US" b="0" dirty="0"/>
                  <a:t>The </a:t>
                </a:r>
                <a:r>
                  <a:rPr lang="en-US" dirty="0"/>
                  <a:t>ratio,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b="0" i="1" dirty="0"/>
                  <a:t> </a:t>
                </a:r>
                <a:r>
                  <a:rPr lang="en-US" b="0" dirty="0"/>
                  <a:t>is a control parameter measuring rate of growth compared to the rate of diffusion</a:t>
                </a:r>
                <a:endParaRPr lang="en-US" b="0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995578-80A5-8141-8144-1E3CEF4154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327AD-CD8B-B045-8D4B-9A2D413B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91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1279-7CCE-9D49-836B-5CADE3DE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Island 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45F00-1657-2642-8ED3-4A0751E0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847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morphology of island is a function of deposition temperature and the rate of diffusion along a step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D4C77-7012-824A-8624-F1D34F874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50" y="1212850"/>
            <a:ext cx="4152900" cy="443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F973A-68B2-2046-9349-BD37220AF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53"/>
          <a:stretch/>
        </p:blipFill>
        <p:spPr>
          <a:xfrm>
            <a:off x="1261802" y="2924473"/>
            <a:ext cx="9148580" cy="2725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FBB8BD-4E08-D74C-8AF7-60E685021CA0}"/>
              </a:ext>
            </a:extLst>
          </p:cNvPr>
          <p:cNvSpPr txBox="1"/>
          <p:nvPr/>
        </p:nvSpPr>
        <p:spPr>
          <a:xfrm>
            <a:off x="3105729" y="6031210"/>
            <a:ext cx="5460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Pt Islands on Pt (111) fixed deposition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AE3BD-E7E2-7544-83A2-97CB376F2A26}"/>
              </a:ext>
            </a:extLst>
          </p:cNvPr>
          <p:cNvSpPr txBox="1"/>
          <p:nvPr/>
        </p:nvSpPr>
        <p:spPr>
          <a:xfrm>
            <a:off x="2312702" y="554617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9BEFC-E85E-0647-8CE0-5B99FA0B96F2}"/>
              </a:ext>
            </a:extLst>
          </p:cNvPr>
          <p:cNvSpPr txBox="1"/>
          <p:nvPr/>
        </p:nvSpPr>
        <p:spPr>
          <a:xfrm>
            <a:off x="4406502" y="554617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EFF17-B505-8E40-AD16-DCCB2A30CCB7}"/>
              </a:ext>
            </a:extLst>
          </p:cNvPr>
          <p:cNvSpPr txBox="1"/>
          <p:nvPr/>
        </p:nvSpPr>
        <p:spPr>
          <a:xfrm>
            <a:off x="6473602" y="554056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300B8-929A-7B4B-A06F-FAEC21B75FF0}"/>
              </a:ext>
            </a:extLst>
          </p:cNvPr>
          <p:cNvSpPr txBox="1"/>
          <p:nvPr/>
        </p:nvSpPr>
        <p:spPr>
          <a:xfrm>
            <a:off x="8511980" y="554056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A5244-3A20-7346-8717-A60BE08AAE54}"/>
              </a:ext>
            </a:extLst>
          </p:cNvPr>
          <p:cNvSpPr txBox="1"/>
          <p:nvPr/>
        </p:nvSpPr>
        <p:spPr>
          <a:xfrm>
            <a:off x="8511980" y="5951011"/>
            <a:ext cx="4970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/>
              <a:t>Michely</a:t>
            </a:r>
            <a:r>
              <a:rPr lang="en-US" sz="1200" dirty="0"/>
              <a:t>, J. Krug, Islands, Mounds, and Atoms, 2004.</a:t>
            </a:r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6A8FD7-17D7-0D4B-81CE-B75F1670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19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BA74-7757-694B-8CDA-E859AC95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Equations for Island Growth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E0BC7-AE6D-8142-A57A-17FDA7D910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097" y="1541845"/>
                <a:ext cx="10515600" cy="495102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Similar in spirit to the master equations for nucleation, but related entirely to the dynamics of atom motion</a:t>
                </a:r>
              </a:p>
              <a:p>
                <a:r>
                  <a:rPr lang="en-US" dirty="0"/>
                  <a:t>The rate of a cluster growth is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0001FE"/>
                  </a:solidFill>
                </a:endParaRPr>
              </a:p>
              <a:p>
                <a:pPr marL="0" indent="0">
                  <a:buNone/>
                </a:pPr>
                <a:endParaRPr lang="en-US" b="0" dirty="0">
                  <a:solidFill>
                    <a:srgbClr val="0001FE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is the capture number to cluster,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measures the direct  capture of deposited atoms on islands </a:t>
                </a:r>
              </a:p>
              <a:p>
                <a:r>
                  <a:rPr lang="en-US" dirty="0"/>
                  <a:t>For compact islands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or the area of the island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E0BC7-AE6D-8142-A57A-17FDA7D910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097" y="1541845"/>
                <a:ext cx="10515600" cy="4951029"/>
              </a:xfrm>
              <a:blipFill>
                <a:blip r:embed="rId2"/>
                <a:stretch>
                  <a:fillRect l="-1206" t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3F27E8-CA39-8C47-8053-4535FF552151}"/>
                  </a:ext>
                </a:extLst>
              </p:cNvPr>
              <p:cNvSpPr txBox="1"/>
              <p:nvPr/>
            </p:nvSpPr>
            <p:spPr>
              <a:xfrm>
                <a:off x="8484123" y="4185500"/>
                <a:ext cx="15884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=2, …∞</m:t>
                      </m:r>
                    </m:oMath>
                  </m:oMathPara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3F27E8-CA39-8C47-8053-4535FF552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123" y="4185500"/>
                <a:ext cx="1588448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2F1F0-419B-3442-AC6B-926FB255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66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E124C-DA50-6F4F-B52F-1BDC1423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Equations for Island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BB0E-E272-8449-958C-7AC222D1E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59633" cy="4667250"/>
          </a:xfrm>
        </p:spPr>
        <p:txBody>
          <a:bodyPr>
            <a:normAutofit/>
          </a:bodyPr>
          <a:lstStyle/>
          <a:p>
            <a:r>
              <a:rPr lang="en-US" dirty="0"/>
              <a:t>For adatoms,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in the reversible nucleation problem, the physics of growth are contained in the capture numbers</a:t>
            </a:r>
          </a:p>
          <a:p>
            <a:r>
              <a:rPr lang="en-US" dirty="0"/>
              <a:t>We shall employ a mean-field approach to defining the capture numbers, see Bales and </a:t>
            </a:r>
            <a:r>
              <a:rPr lang="en-US" dirty="0" err="1"/>
              <a:t>Chrzan</a:t>
            </a:r>
            <a:r>
              <a:rPr lang="en-US" dirty="0"/>
              <a:t>, 1994. A similar approach can also be used to study the coarsening of islands.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5EF4B7-73EE-4F45-8991-EFA11F0A15B7}"/>
                  </a:ext>
                </a:extLst>
              </p:cNvPr>
              <p:cNvSpPr txBox="1"/>
              <p:nvPr/>
            </p:nvSpPr>
            <p:spPr>
              <a:xfrm>
                <a:off x="1242237" y="2538756"/>
                <a:ext cx="1100622" cy="890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0001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0001F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0001F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solidFill>
                              <a:srgbClr val="0001FE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1FE"/>
                    </a:solidFill>
                  </a:rPr>
                  <a:t> =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5EF4B7-73EE-4F45-8991-EFA11F0A1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237" y="2538756"/>
                <a:ext cx="1100622" cy="890244"/>
              </a:xfrm>
              <a:prstGeom prst="rect">
                <a:avLst/>
              </a:prstGeom>
              <a:blipFill>
                <a:blip r:embed="rId2"/>
                <a:stretch>
                  <a:fillRect l="-1136" r="-7955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4EB514-6EA1-2543-B989-4F046B22BA0B}"/>
                  </a:ext>
                </a:extLst>
              </p:cNvPr>
              <p:cNvSpPr txBox="1"/>
              <p:nvPr/>
            </p:nvSpPr>
            <p:spPr>
              <a:xfrm>
                <a:off x="2167168" y="2350307"/>
                <a:ext cx="7866192" cy="126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nary>
                            <m:naryPr>
                              <m:chr m:val="∑"/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4EB514-6EA1-2543-B989-4F046B22B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168" y="2350307"/>
                <a:ext cx="7866192" cy="1267142"/>
              </a:xfrm>
              <a:prstGeom prst="rect">
                <a:avLst/>
              </a:prstGeom>
              <a:blipFill>
                <a:blip r:embed="rId3"/>
                <a:stretch>
                  <a:fillRect t="-108000" b="-1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3D3C6-047C-F446-A76F-FD0C5216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02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7636E-7796-264C-BCFF-A0308452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Numbers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9E96C0-D0A6-DB41-8EB2-2662702747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2765" y="1439235"/>
                <a:ext cx="11006470" cy="431297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an island of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embedded in an ensemble average system of islands and monomers.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Assuming no barrier to incorporation of adatoms at the step edge, and irreversible attachment. Thus,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and 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9E96C0-D0A6-DB41-8EB2-2662702747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765" y="1439235"/>
                <a:ext cx="11006470" cy="4312979"/>
              </a:xfrm>
              <a:blipFill>
                <a:blip r:embed="rId2"/>
                <a:stretch>
                  <a:fillRect l="-1037" t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55C66CE-9DA7-F540-9BF1-B5437E92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83" y="2390148"/>
            <a:ext cx="4597400" cy="749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5D5D5-EEF7-8A4A-A40F-F7FFB7CC5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172" y="4535848"/>
            <a:ext cx="1676400" cy="3683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70FF3-D96E-0D4A-BB1B-CE3304086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89F4D-26E3-1E46-93D0-08D0CB3C2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944" y="5568064"/>
            <a:ext cx="25400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90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5E27-8C66-A242-930A-72B4AF48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Numbers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B3B2E1-F644-464B-A899-C5167F043E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 mean field equation for the diffusion of adatoms must agree with that from rate theory thus,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 is the screening distance, or a distance a monomer travels before being captured by an island or another monomer</a:t>
                </a:r>
              </a:p>
              <a:p>
                <a:r>
                  <a:rPr lang="en-US" dirty="0"/>
                  <a:t>    is the fraction of the flux that lands on a bare substrate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B3B2E1-F644-464B-A899-C5167F043E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965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B46C1C0-C965-D246-9264-58D722DA2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77" y="2656381"/>
            <a:ext cx="2575295" cy="847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9DC51B-E4D5-054F-ACC9-6B30DC30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34" y="5456274"/>
            <a:ext cx="292100" cy="3048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864A75-2C7F-3345-B583-03DF7FA3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ADC659-416D-D947-B1F2-CA5F8AEDB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213" y="3744403"/>
            <a:ext cx="4845573" cy="8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2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EA375-6CAC-C644-AB25-8DEDC6B1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Stages of Epitaxy: </a:t>
            </a:r>
            <a:r>
              <a:rPr lang="en-US" dirty="0" err="1"/>
              <a:t>Submonolayer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B0D3A6-FD91-7344-9BD6-691943570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412" y="1859280"/>
            <a:ext cx="7699120" cy="4316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7A7C3E-7DF1-0442-B0D4-71BC77E455F2}"/>
              </a:ext>
            </a:extLst>
          </p:cNvPr>
          <p:cNvSpPr txBox="1"/>
          <p:nvPr/>
        </p:nvSpPr>
        <p:spPr>
          <a:xfrm>
            <a:off x="403201" y="3244334"/>
            <a:ext cx="2555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Equilibrium: F=0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07A4F-EA4F-F948-99E7-E5B11772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78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D4EC-D628-A34C-82F0-4F0C6046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F12274-3532-1044-8021-1B5C4FDFA1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0609" y="1570444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To solve this, employ the </a:t>
                </a:r>
                <a:r>
                  <a:rPr lang="en-US" dirty="0" err="1"/>
                  <a:t>quasistationary</a:t>
                </a:r>
                <a:r>
                  <a:rPr lang="en-US" dirty="0"/>
                  <a:t> approximation where the growth rate of the particle is slow compared to diffusion</a:t>
                </a:r>
              </a:p>
              <a:p>
                <a:r>
                  <a:rPr lang="en-US" dirty="0"/>
                  <a:t>The diffusion field is given by a solution to </a:t>
                </a:r>
              </a:p>
              <a:p>
                <a:endParaRPr lang="en-US" dirty="0"/>
              </a:p>
              <a:p>
                <a:r>
                  <a:rPr lang="en-US" dirty="0"/>
                  <a:t>However, this never holds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Thus, neglect deviations in the atom concentration from the average, Subtracting the two equations,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F12274-3532-1044-8021-1B5C4FDFA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0609" y="1570444"/>
                <a:ext cx="10515600" cy="4351338"/>
              </a:xfrm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5E74ADE-9A7F-A04E-A8CB-347FEDE3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170" y="3050949"/>
            <a:ext cx="3963434" cy="3780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013BF-B27B-EC4D-A57C-BCE7DB28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AEA3F-FF59-504F-A23D-BEB425358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963" y="5083632"/>
            <a:ext cx="6404162" cy="70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94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DE71-CAD3-E941-B575-FD4A7D4A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7D61D-AF1E-7C4A-BC1F-BBBEA2C37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81" y="1584363"/>
            <a:ext cx="10515600" cy="4351338"/>
          </a:xfrm>
        </p:spPr>
        <p:txBody>
          <a:bodyPr/>
          <a:lstStyle/>
          <a:p>
            <a:r>
              <a:rPr lang="en-US" dirty="0"/>
              <a:t>Solution 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Since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Thus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F64A3-4E84-594C-8472-5B6D5B05E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821" y="5197437"/>
            <a:ext cx="3010357" cy="810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CE799-E742-CB48-968F-502FBCC09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526" y="3520095"/>
            <a:ext cx="3124200" cy="9271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386252-19AA-E546-8D14-5EF77065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1EDCB-9D3E-A542-A4E7-90698FD17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72" y="2229215"/>
            <a:ext cx="3398072" cy="7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2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893F-B35B-2B49-819C-1EAC9E8D6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Irreversible Nucleation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4A7FAE-A5C6-DB42-B888-323E4F30DF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362559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Thus, using these capture numbers, we solve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1FE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01FE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4A7FAE-A5C6-DB42-B888-323E4F30DF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3625591"/>
              </a:xfrm>
              <a:blipFill>
                <a:blip r:embed="rId2"/>
                <a:stretch>
                  <a:fillRect l="-1086" t="-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3063D-8905-4C42-A193-2C232EB51C86}"/>
                  </a:ext>
                </a:extLst>
              </p:cNvPr>
              <p:cNvSpPr txBox="1"/>
              <p:nvPr/>
            </p:nvSpPr>
            <p:spPr>
              <a:xfrm>
                <a:off x="1919743" y="2382680"/>
                <a:ext cx="8720144" cy="126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nary>
                            <m:naryPr>
                              <m:chr m:val="∑"/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3063D-8905-4C42-A193-2C232EB51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743" y="2382680"/>
                <a:ext cx="8720144" cy="1267142"/>
              </a:xfrm>
              <a:prstGeom prst="rect">
                <a:avLst/>
              </a:prstGeom>
              <a:blipFill>
                <a:blip r:embed="rId3"/>
                <a:stretch>
                  <a:fillRect t="-105941" r="-437" b="-16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7CBEB2-664B-104C-9C82-9226C602305F}"/>
                  </a:ext>
                </a:extLst>
              </p:cNvPr>
              <p:cNvSpPr txBox="1"/>
              <p:nvPr/>
            </p:nvSpPr>
            <p:spPr>
              <a:xfrm>
                <a:off x="9504199" y="4864931"/>
                <a:ext cx="15884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=2, …∞</m:t>
                      </m:r>
                    </m:oMath>
                  </m:oMathPara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7CBEB2-664B-104C-9C82-9226C6023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199" y="4864931"/>
                <a:ext cx="158844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8C273D-120D-804C-9DB1-41FCC6B973C5}"/>
                  </a:ext>
                </a:extLst>
              </p:cNvPr>
              <p:cNvSpPr txBox="1"/>
              <p:nvPr/>
            </p:nvSpPr>
            <p:spPr>
              <a:xfrm>
                <a:off x="1242237" y="5316279"/>
                <a:ext cx="57797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(One needs to be careful about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8C273D-120D-804C-9DB1-41FCC6B97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237" y="5316279"/>
                <a:ext cx="5779724" cy="523220"/>
              </a:xfrm>
              <a:prstGeom prst="rect">
                <a:avLst/>
              </a:prstGeom>
              <a:blipFill>
                <a:blip r:embed="rId6"/>
                <a:stretch>
                  <a:fillRect l="-2193" t="-11905" r="-131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7855A0-C2DE-8B4D-B683-93158150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59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06EC-687F-F740-9FD6-F7C40C33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5969" cy="1325563"/>
          </a:xfrm>
        </p:spPr>
        <p:txBody>
          <a:bodyPr/>
          <a:lstStyle/>
          <a:p>
            <a:r>
              <a:rPr lang="en-US" dirty="0"/>
              <a:t>Comparison to Kinetic Monte Carlo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B6F4B-46B8-9448-87D5-23714710B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2" t="13333" r="16805" b="11473"/>
          <a:stretch/>
        </p:blipFill>
        <p:spPr>
          <a:xfrm>
            <a:off x="0" y="2041451"/>
            <a:ext cx="4286669" cy="4100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933C2-4307-3E45-9AAD-83267FDA8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91" t="11307" r="6633" b="7538"/>
          <a:stretch/>
        </p:blipFill>
        <p:spPr>
          <a:xfrm>
            <a:off x="3942940" y="2041451"/>
            <a:ext cx="4178524" cy="3952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6271A3-A6F2-524E-8924-A649AA246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43" t="4679" r="16607" b="9913"/>
          <a:stretch/>
        </p:blipFill>
        <p:spPr>
          <a:xfrm>
            <a:off x="7941875" y="2126400"/>
            <a:ext cx="4350351" cy="3952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1DCF98-0750-7B40-8530-7B6D15F06930}"/>
                  </a:ext>
                </a:extLst>
              </p:cNvPr>
              <p:cNvSpPr txBox="1"/>
              <p:nvPr/>
            </p:nvSpPr>
            <p:spPr>
              <a:xfrm>
                <a:off x="10196624" y="5808810"/>
                <a:ext cx="3186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1DCF98-0750-7B40-8530-7B6D15F0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6624" y="5808810"/>
                <a:ext cx="3186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C5A0DE-0150-0E43-BAA1-E19D323E79D9}"/>
                  </a:ext>
                </a:extLst>
              </p:cNvPr>
              <p:cNvSpPr txBox="1"/>
              <p:nvPr/>
            </p:nvSpPr>
            <p:spPr>
              <a:xfrm rot="16200000">
                <a:off x="7970654" y="3998697"/>
                <a:ext cx="6071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C5A0DE-0150-0E43-BAA1-E19D323E7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970654" y="3998697"/>
                <a:ext cx="60715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DD3FCC-B01D-E34E-AF13-E4337E885E54}"/>
                  </a:ext>
                </a:extLst>
              </p:cNvPr>
              <p:cNvSpPr txBox="1"/>
              <p:nvPr/>
            </p:nvSpPr>
            <p:spPr>
              <a:xfrm rot="16200000">
                <a:off x="3918867" y="3590519"/>
                <a:ext cx="4845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〉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DD3FCC-B01D-E34E-AF13-E4337E885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918867" y="3590519"/>
                <a:ext cx="48455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03B3742-EDA5-2441-B642-0AABBCD980B6}"/>
              </a:ext>
            </a:extLst>
          </p:cNvPr>
          <p:cNvSpPr txBox="1"/>
          <p:nvPr/>
        </p:nvSpPr>
        <p:spPr>
          <a:xfrm>
            <a:off x="8676167" y="2870791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KMC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23F97-C2B8-BF43-A614-BC1EBB049728}"/>
              </a:ext>
            </a:extLst>
          </p:cNvPr>
          <p:cNvSpPr txBox="1"/>
          <p:nvPr/>
        </p:nvSpPr>
        <p:spPr>
          <a:xfrm>
            <a:off x="9902114" y="2686125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D29AD4-E1F1-4340-AECE-6308EFAEA9F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988913" y="3240123"/>
            <a:ext cx="165720" cy="2927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962F32-ED5B-6E43-AFE1-681B9C97B0FD}"/>
              </a:ext>
            </a:extLst>
          </p:cNvPr>
          <p:cNvCxnSpPr>
            <a:cxnSpLocks/>
          </p:cNvCxnSpPr>
          <p:nvPr/>
        </p:nvCxnSpPr>
        <p:spPr>
          <a:xfrm flipH="1">
            <a:off x="9685711" y="2870791"/>
            <a:ext cx="216403" cy="1081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BAEC94-CEC2-554B-8DAE-8C2BF0EB2CC3}"/>
                  </a:ext>
                </a:extLst>
              </p:cNvPr>
              <p:cNvSpPr txBox="1"/>
              <p:nvPr/>
            </p:nvSpPr>
            <p:spPr>
              <a:xfrm>
                <a:off x="701749" y="3833636"/>
                <a:ext cx="4726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BAEC94-CEC2-554B-8DAE-8C2BF0EB2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49" y="3833636"/>
                <a:ext cx="47263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3BA6AA8-82B4-1A48-A66A-5BB8953B246B}"/>
              </a:ext>
            </a:extLst>
          </p:cNvPr>
          <p:cNvSpPr txBox="1"/>
          <p:nvPr/>
        </p:nvSpPr>
        <p:spPr>
          <a:xfrm>
            <a:off x="2541078" y="1733587"/>
            <a:ext cx="721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D/F</a:t>
            </a:r>
            <a:r>
              <a:rPr lang="en-US" dirty="0"/>
              <a:t> = 10</a:t>
            </a:r>
            <a:r>
              <a:rPr lang="en-US" baseline="30000" dirty="0"/>
              <a:t>5</a:t>
            </a:r>
            <a:r>
              <a:rPr lang="en-US" dirty="0"/>
              <a:t>,  (b)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D/F</a:t>
            </a:r>
            <a:r>
              <a:rPr lang="en-US" dirty="0"/>
              <a:t> = 10</a:t>
            </a:r>
            <a:r>
              <a:rPr lang="en-US" baseline="30000" dirty="0"/>
              <a:t>7</a:t>
            </a:r>
            <a:r>
              <a:rPr lang="en-US" dirty="0"/>
              <a:t>,  (c)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D/F</a:t>
            </a:r>
            <a:r>
              <a:rPr lang="en-US" dirty="0"/>
              <a:t> = 10</a:t>
            </a:r>
            <a:r>
              <a:rPr lang="en-US" baseline="30000" dirty="0"/>
              <a:t>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51A89-CE8A-104A-A880-02305258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93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CF81-31D9-D944-BED2-AB9DA56F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Laws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1F8A09-DE0B-324D-A052-5E3048777A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6306" y="4303704"/>
                <a:ext cx="10515600" cy="13501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Neglect direct impingement,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Sum defining the coverage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𝐹𝑡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the total number of clusters,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1F8A09-DE0B-324D-A052-5E3048777A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6306" y="4303704"/>
                <a:ext cx="10515600" cy="1350189"/>
              </a:xfrm>
              <a:blipFill>
                <a:blip r:embed="rId2"/>
                <a:stretch>
                  <a:fillRect l="-965" t="-10280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CEA4ACA-3909-E44C-8CC6-A660A6DFA0AD}"/>
                  </a:ext>
                </a:extLst>
              </p:cNvPr>
              <p:cNvSpPr/>
              <p:nvPr/>
            </p:nvSpPr>
            <p:spPr>
              <a:xfrm>
                <a:off x="1606836" y="2900489"/>
                <a:ext cx="8296182" cy="910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CEA4ACA-3909-E44C-8CC6-A660A6DFA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836" y="2900489"/>
                <a:ext cx="8296182" cy="910377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860836-6199-9B42-9C19-B97DC6B6D734}"/>
                  </a:ext>
                </a:extLst>
              </p:cNvPr>
              <p:cNvSpPr txBox="1"/>
              <p:nvPr/>
            </p:nvSpPr>
            <p:spPr>
              <a:xfrm>
                <a:off x="4705626" y="5508222"/>
                <a:ext cx="2256965" cy="910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860836-6199-9B42-9C19-B97DC6B6D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626" y="5508222"/>
                <a:ext cx="2256965" cy="910377"/>
              </a:xfrm>
              <a:prstGeom prst="rect">
                <a:avLst/>
              </a:prstGeom>
              <a:blipFill>
                <a:blip r:embed="rId4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D245F-DBE5-C741-BCFD-DE7661FA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A040FA-FD11-CF45-A5A2-F4DE31AB78C5}"/>
                  </a:ext>
                </a:extLst>
              </p:cNvPr>
              <p:cNvSpPr txBox="1"/>
              <p:nvPr/>
            </p:nvSpPr>
            <p:spPr>
              <a:xfrm>
                <a:off x="1606836" y="1595042"/>
                <a:ext cx="8720144" cy="126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nary>
                            <m:naryPr>
                              <m:chr m:val="∑"/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A040FA-FD11-CF45-A5A2-F4DE31AB7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836" y="1595042"/>
                <a:ext cx="8720144" cy="1267142"/>
              </a:xfrm>
              <a:prstGeom prst="rect">
                <a:avLst/>
              </a:prstGeom>
              <a:blipFill>
                <a:blip r:embed="rId5"/>
                <a:stretch>
                  <a:fillRect t="-106931" r="-291" b="-16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777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094A3-940D-D346-9C0D-6B00383C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Laws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F8C1EE-05FF-E144-96B9-74FDE64DCB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5590" y="1929319"/>
                <a:ext cx="8927969" cy="295376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For the number of adatoms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Neglecting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compared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F8C1EE-05FF-E144-96B9-74FDE64DCB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5590" y="1929319"/>
                <a:ext cx="8927969" cy="2953765"/>
              </a:xfrm>
              <a:blipFill>
                <a:blip r:embed="rId2"/>
                <a:stretch>
                  <a:fillRect l="-1278" t="-2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A92410-5FF8-8945-AEFA-B258E66EB618}"/>
                  </a:ext>
                </a:extLst>
              </p:cNvPr>
              <p:cNvSpPr txBox="1"/>
              <p:nvPr/>
            </p:nvSpPr>
            <p:spPr>
              <a:xfrm>
                <a:off x="3676454" y="4755115"/>
                <a:ext cx="3497817" cy="1341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=1 −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𝑎𝑣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b="0" dirty="0">
                  <a:solidFill>
                    <a:srgbClr val="0001FE"/>
                  </a:solidFill>
                </a:endParaRPr>
              </a:p>
              <a:p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A92410-5FF8-8945-AEFA-B258E66EB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454" y="4755115"/>
                <a:ext cx="3497817" cy="13412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7F24BB-1E85-7D47-930E-D0BBB18A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ED5141-2545-234C-A75F-76E145F92E20}"/>
                  </a:ext>
                </a:extLst>
              </p:cNvPr>
              <p:cNvSpPr txBox="1"/>
              <p:nvPr/>
            </p:nvSpPr>
            <p:spPr>
              <a:xfrm>
                <a:off x="1919743" y="2382680"/>
                <a:ext cx="8720144" cy="126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nary>
                            <m:naryPr>
                              <m:chr m:val="∑"/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ED5141-2545-234C-A75F-76E145F92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743" y="2382680"/>
                <a:ext cx="8720144" cy="1267142"/>
              </a:xfrm>
              <a:prstGeom prst="rect">
                <a:avLst/>
              </a:prstGeom>
              <a:blipFill>
                <a:blip r:embed="rId6"/>
                <a:stretch>
                  <a:fillRect t="-105941" r="-437" b="-16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855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23AE6-DCA7-B04A-8A6C-18B0D8CD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562"/>
            <a:ext cx="10515600" cy="634771"/>
          </a:xfrm>
        </p:spPr>
        <p:txBody>
          <a:bodyPr/>
          <a:lstStyle/>
          <a:p>
            <a:r>
              <a:rPr lang="en-US" dirty="0"/>
              <a:t>For the average cluster size, using the two rate equations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4E9659-0CBD-4946-8B35-0D66F1DC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Laws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C363F5-6009-7C4F-BFE2-D1F166BAD27C}"/>
                  </a:ext>
                </a:extLst>
              </p:cNvPr>
              <p:cNvSpPr txBox="1"/>
              <p:nvPr/>
            </p:nvSpPr>
            <p:spPr>
              <a:xfrm>
                <a:off x="3271100" y="2555426"/>
                <a:ext cx="5339500" cy="910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〉"/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C363F5-6009-7C4F-BFE2-D1F166BAD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100" y="2555426"/>
                <a:ext cx="5339500" cy="910377"/>
              </a:xfrm>
              <a:prstGeom prst="rect">
                <a:avLst/>
              </a:prstGeom>
              <a:blipFill>
                <a:blip r:embed="rId3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AED7CB-E251-FB4F-825D-BA26679EDD36}"/>
              </a:ext>
            </a:extLst>
          </p:cNvPr>
          <p:cNvSpPr txBox="1">
            <a:spLocks/>
          </p:cNvSpPr>
          <p:nvPr/>
        </p:nvSpPr>
        <p:spPr>
          <a:xfrm>
            <a:off x="924613" y="3469117"/>
            <a:ext cx="10515600" cy="32239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Along with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 deduce scaling relations that are consistent with these        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0DA37B-F829-E34B-BF0D-5C307A961B44}"/>
                  </a:ext>
                </a:extLst>
              </p:cNvPr>
              <p:cNvSpPr txBox="1"/>
              <p:nvPr/>
            </p:nvSpPr>
            <p:spPr>
              <a:xfrm>
                <a:off x="4106577" y="3703129"/>
                <a:ext cx="3497817" cy="1341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=1 −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𝑎𝑣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b="0" dirty="0">
                  <a:solidFill>
                    <a:srgbClr val="0001FE"/>
                  </a:solidFill>
                </a:endParaRPr>
              </a:p>
              <a:p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0DA37B-F829-E34B-BF0D-5C307A961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577" y="3703129"/>
                <a:ext cx="3497817" cy="13412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D733DB-B667-674C-9417-0CC2E3A3F784}"/>
                  </a:ext>
                </a:extLst>
              </p:cNvPr>
              <p:cNvSpPr txBox="1"/>
              <p:nvPr/>
            </p:nvSpPr>
            <p:spPr>
              <a:xfrm>
                <a:off x="4226890" y="4789043"/>
                <a:ext cx="2256965" cy="910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D733DB-B667-674C-9417-0CC2E3A3F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890" y="4789043"/>
                <a:ext cx="2256965" cy="91037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402B4-1C8E-B242-971D-1A581397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0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C2DF-D066-DE4F-B30F-29D68B9F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Laws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B339CE-E33D-1F4E-84AC-74A0B88E33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606490"/>
              </a:xfrm>
            </p:spPr>
            <p:txBody>
              <a:bodyPr/>
              <a:lstStyle/>
              <a:p>
                <a:r>
                  <a:rPr lang="en-US" dirty="0"/>
                  <a:t>Neglecting the logarithmic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B339CE-E33D-1F4E-84AC-74A0B88E33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606490"/>
              </a:xfrm>
              <a:blipFill>
                <a:blip r:embed="rId2"/>
                <a:stretch>
                  <a:fillRect l="-1086" t="-16327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CC38C0-1D53-9847-802D-5496DD5CCDC7}"/>
                  </a:ext>
                </a:extLst>
              </p:cNvPr>
              <p:cNvSpPr txBox="1"/>
              <p:nvPr/>
            </p:nvSpPr>
            <p:spPr>
              <a:xfrm>
                <a:off x="4630131" y="2664312"/>
                <a:ext cx="2756909" cy="1010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−1/3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CC38C0-1D53-9847-802D-5496DD5CC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31" y="2664312"/>
                <a:ext cx="2756909" cy="1010533"/>
              </a:xfrm>
              <a:prstGeom prst="rect">
                <a:avLst/>
              </a:prstGeom>
              <a:blipFill>
                <a:blip r:embed="rId3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82A29D-BEE3-F646-AFDB-C7628A3AA644}"/>
                  </a:ext>
                </a:extLst>
              </p:cNvPr>
              <p:cNvSpPr txBox="1"/>
              <p:nvPr/>
            </p:nvSpPr>
            <p:spPr>
              <a:xfrm>
                <a:off x="4630131" y="3775981"/>
                <a:ext cx="2850909" cy="1010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−2/3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82A29D-BEE3-F646-AFDB-C7628A3AA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31" y="3775981"/>
                <a:ext cx="2850909" cy="1010533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930604-B6FB-2049-BED0-796128BFBDDF}"/>
                  </a:ext>
                </a:extLst>
              </p:cNvPr>
              <p:cNvSpPr txBox="1"/>
              <p:nvPr/>
            </p:nvSpPr>
            <p:spPr>
              <a:xfrm>
                <a:off x="3371030" y="4887650"/>
                <a:ext cx="4812651" cy="1010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1F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930604-B6FB-2049-BED0-796128BFB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030" y="4887650"/>
                <a:ext cx="4812651" cy="1010533"/>
              </a:xfrm>
              <a:prstGeom prst="rect">
                <a:avLst/>
              </a:prstGeom>
              <a:blipFill>
                <a:blip r:embed="rId5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A19028-CBB2-DC47-AF7C-25BEF3D3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42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FDF7-3CD9-2C47-88F7-AB905B18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Irreversible Nucleation: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E9081-D97A-B84B-9DF5-183BC6F18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21" y="1471275"/>
            <a:ext cx="7062747" cy="5021600"/>
          </a:xfrm>
        </p:spPr>
        <p:txBody>
          <a:bodyPr>
            <a:normAutofit/>
          </a:bodyPr>
          <a:lstStyle/>
          <a:p>
            <a:r>
              <a:rPr lang="en-US" sz="2400" dirty="0"/>
              <a:t>Isotropic diffusion on unreconstructed substrates</a:t>
            </a:r>
          </a:p>
          <a:p>
            <a:r>
              <a:rPr lang="en-US" sz="2400" dirty="0"/>
              <a:t>After landing on the substrate atoms diffuse by surface diffusion,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i="1" dirty="0">
              <a:solidFill>
                <a:srgbClr val="0001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Growth occurs by diffusion-limited aggregation</a:t>
            </a:r>
          </a:p>
          <a:p>
            <a:r>
              <a:rPr lang="en-US" sz="2400" dirty="0"/>
              <a:t>Stable islands are immobile</a:t>
            </a:r>
          </a:p>
          <a:p>
            <a:r>
              <a:rPr lang="en-US" sz="2400" dirty="0"/>
              <a:t>Diffusion rate along a step determines is fast, thus  islands assume the Wulff shape</a:t>
            </a:r>
          </a:p>
          <a:p>
            <a:r>
              <a:rPr lang="en-US" sz="2400" dirty="0"/>
              <a:t>No adatom emission from an island</a:t>
            </a:r>
          </a:p>
          <a:p>
            <a:r>
              <a:rPr lang="en-US" sz="2400" dirty="0"/>
              <a:t>No evaporation from substrate, removal of atoms by step edges and other defects</a:t>
            </a:r>
          </a:p>
          <a:p>
            <a:r>
              <a:rPr lang="en-US" sz="2400" dirty="0"/>
              <a:t>See </a:t>
            </a:r>
            <a:r>
              <a:rPr lang="en-US" sz="2400" dirty="0" err="1"/>
              <a:t>Pimpinelli</a:t>
            </a:r>
            <a:r>
              <a:rPr lang="en-US" sz="2400" dirty="0"/>
              <a:t>, Jensen, </a:t>
            </a:r>
            <a:r>
              <a:rPr lang="en-US" sz="2400" dirty="0" err="1"/>
              <a:t>Larralde</a:t>
            </a:r>
            <a:r>
              <a:rPr lang="en-US" sz="2400" dirty="0"/>
              <a:t>, </a:t>
            </a:r>
            <a:r>
              <a:rPr lang="en-US" sz="2400" dirty="0" err="1"/>
              <a:t>Peyle</a:t>
            </a:r>
            <a:r>
              <a:rPr lang="en-US" sz="2400" dirty="0"/>
              <a:t>, Directions Condensed Matter Phys. Vol. 14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D9DC16-53E0-0244-933F-785952F8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456" y="1900684"/>
            <a:ext cx="5452370" cy="3056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40994-58E3-E246-8A80-35D69128D486}"/>
              </a:ext>
            </a:extLst>
          </p:cNvPr>
          <p:cNvSpPr txBox="1"/>
          <p:nvPr/>
        </p:nvSpPr>
        <p:spPr>
          <a:xfrm>
            <a:off x="8458200" y="5807631"/>
            <a:ext cx="310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has units of atoms/(site time)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0EDFB-76BC-224E-9BD0-BE57E89B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85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95C23-293A-334C-8BC0-4D1F14AB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E91C81-B56E-2244-9ECF-BB481AD426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7"/>
                <a:ext cx="10747342" cy="480218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Consider the limit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is small</a:t>
                </a:r>
              </a:p>
              <a:p>
                <a:r>
                  <a:rPr lang="en-US" dirty="0"/>
                  <a:t>Thus, emission is possible and local equilibrium is present at the island-adatom gas interface</a:t>
                </a:r>
              </a:p>
              <a:p>
                <a:r>
                  <a:rPr lang="en-US" dirty="0"/>
                  <a:t>Thus, for circular islands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 Since the chemical potentials are functions of the pressure,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E91C81-B56E-2244-9ECF-BB481AD426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7"/>
                <a:ext cx="10747342" cy="4802187"/>
              </a:xfrm>
              <a:blipFill>
                <a:blip r:embed="rId2"/>
                <a:stretch>
                  <a:fillRect l="-1063" t="-2895" r="-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64671CB-EDBC-5B45-A6C9-7544C769C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327" y="3522306"/>
            <a:ext cx="12827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611ED-E636-194D-8308-BA595B860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917" y="4122698"/>
            <a:ext cx="1282700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AC8068-5F28-E54F-B45D-51FF6B4FE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233" y="4723090"/>
            <a:ext cx="2540000" cy="419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26CF56-B437-B14C-917B-43FB7846ED0C}"/>
                  </a:ext>
                </a:extLst>
              </p:cNvPr>
              <p:cNvSpPr txBox="1"/>
              <p:nvPr/>
            </p:nvSpPr>
            <p:spPr>
              <a:xfrm>
                <a:off x="4241538" y="5968243"/>
                <a:ext cx="4171976" cy="524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bSup>
                      <m:r>
                        <a:rPr lang="en-US" sz="28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26CF56-B437-B14C-917B-43FB7846E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538" y="5968243"/>
                <a:ext cx="4171976" cy="524631"/>
              </a:xfrm>
              <a:prstGeom prst="rect">
                <a:avLst/>
              </a:prstGeom>
              <a:blipFill>
                <a:blip r:embed="rId6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29179D-76B8-7341-8B22-B8093E04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49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97CC0D-BDB6-9547-A15A-2F22665949BC}"/>
                  </a:ext>
                </a:extLst>
              </p:cNvPr>
              <p:cNvSpPr txBox="1"/>
              <p:nvPr/>
            </p:nvSpPr>
            <p:spPr>
              <a:xfrm>
                <a:off x="9384584" y="6145509"/>
                <a:ext cx="12298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97CC0D-BDB6-9547-A15A-2F2266594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4584" y="6145509"/>
                <a:ext cx="122988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57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16CE-FD8B-574D-9CAC-9D4BE759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 Phase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67875-891A-A941-9A43-A2A969B83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43" t="17904" r="24951" b="9803"/>
          <a:stretch/>
        </p:blipFill>
        <p:spPr>
          <a:xfrm>
            <a:off x="6096000" y="1572083"/>
            <a:ext cx="3801592" cy="36769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F8AE5-813E-EF47-AE7D-7F14FB74D5A2}"/>
              </a:ext>
            </a:extLst>
          </p:cNvPr>
          <p:cNvSpPr/>
          <p:nvPr/>
        </p:nvSpPr>
        <p:spPr>
          <a:xfrm>
            <a:off x="1788160" y="2042160"/>
            <a:ext cx="2966720" cy="2773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CC45CD-E8E0-1140-BD67-1E6B60C4144D}"/>
              </a:ext>
            </a:extLst>
          </p:cNvPr>
          <p:cNvSpPr/>
          <p:nvPr/>
        </p:nvSpPr>
        <p:spPr>
          <a:xfrm>
            <a:off x="2849880" y="3242611"/>
            <a:ext cx="843280" cy="7975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78CEED-5939-8B4F-BF23-841F19CD0284}"/>
              </a:ext>
            </a:extLst>
          </p:cNvPr>
          <p:cNvSpPr txBox="1"/>
          <p:nvPr/>
        </p:nvSpPr>
        <p:spPr>
          <a:xfrm>
            <a:off x="2150904" y="253280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6D4174-7E82-BD44-A50B-B0A043A817FF}"/>
              </a:ext>
            </a:extLst>
          </p:cNvPr>
          <p:cNvSpPr txBox="1"/>
          <p:nvPr/>
        </p:nvSpPr>
        <p:spPr>
          <a:xfrm>
            <a:off x="3128978" y="341055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1F445C-31DB-404A-A1E4-0415ED997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0" y="5469320"/>
            <a:ext cx="9626600" cy="382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59BE7A-6D3B-FD43-AD8E-89E6311F8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055" y="6269462"/>
            <a:ext cx="1934210" cy="276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C87EB5-E58D-9041-8434-8FA0DE687046}"/>
                  </a:ext>
                </a:extLst>
              </p:cNvPr>
              <p:cNvSpPr txBox="1"/>
              <p:nvPr/>
            </p:nvSpPr>
            <p:spPr>
              <a:xfrm>
                <a:off x="8442960" y="5992121"/>
                <a:ext cx="38447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the number of lattice sites on the surface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C87EB5-E58D-9041-8434-8FA0DE687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960" y="5992121"/>
                <a:ext cx="3844795" cy="830997"/>
              </a:xfrm>
              <a:prstGeom prst="rect">
                <a:avLst/>
              </a:prstGeom>
              <a:blipFill>
                <a:blip r:embed="rId6"/>
                <a:stretch>
                  <a:fillRect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72A996F-EC4C-C64C-99B5-2E858985A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520" y="6223469"/>
            <a:ext cx="2298700" cy="3683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E793C-5494-D74D-866E-3F6697E8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868" y="6455991"/>
            <a:ext cx="2743200" cy="365125"/>
          </a:xfrm>
        </p:spPr>
        <p:txBody>
          <a:bodyPr/>
          <a:lstStyle/>
          <a:p>
            <a:fld id="{6F17F50C-1B20-2349-A277-B73DA969582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75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916B-6E86-CA4A-BE2E-E696A076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Gibbs-Thomson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D0007-AE74-7B43-BC1A-B2153750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3" y="1835052"/>
            <a:ext cx="10841610" cy="1162672"/>
          </a:xfrm>
        </p:spPr>
        <p:txBody>
          <a:bodyPr/>
          <a:lstStyle/>
          <a:p>
            <a:r>
              <a:rPr lang="en-US" dirty="0"/>
              <a:t>For small changes in adatom concentration from that at a planar step edge,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DE3228-B3DD-0F40-80E5-6EC7DDD09E66}"/>
                  </a:ext>
                </a:extLst>
              </p:cNvPr>
              <p:cNvSpPr txBox="1"/>
              <p:nvPr/>
            </p:nvSpPr>
            <p:spPr>
              <a:xfrm>
                <a:off x="4669059" y="3023043"/>
                <a:ext cx="3005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400" b="0" i="1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DE3228-B3DD-0F40-80E5-6EC7DDD09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059" y="3023043"/>
                <a:ext cx="3005182" cy="523220"/>
              </a:xfrm>
              <a:prstGeom prst="rect">
                <a:avLst/>
              </a:prstGeom>
              <a:blipFill>
                <a:blip r:embed="rId2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E9CD17B-C878-364D-8BA6-BB7DAC670C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190" y="3900945"/>
                <a:ext cx="10841610" cy="1162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b="0" dirty="0"/>
                  <a:t> is the capillary length,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b="0" dirty="0"/>
                  <a:t> is a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b="0" dirty="0"/>
                  <a:t> and free energy </a:t>
                </a:r>
                <a:r>
                  <a:rPr lang="en-US" dirty="0"/>
                  <a:t>of the gas phase</a:t>
                </a:r>
                <a:r>
                  <a:rPr lang="en-US" b="0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E9CD17B-C878-364D-8BA6-BB7DAC670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90" y="3900945"/>
                <a:ext cx="10841610" cy="1162672"/>
              </a:xfrm>
              <a:prstGeom prst="rect">
                <a:avLst/>
              </a:prstGeom>
              <a:blipFill>
                <a:blip r:embed="rId3"/>
                <a:stretch>
                  <a:fillRect l="-1053" t="-8696" r="-1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3F749-2292-5D48-89DF-AEF1AE5F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68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524000" y="368300"/>
            <a:ext cx="9144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Coarsening</a:t>
            </a:r>
          </a:p>
        </p:txBody>
      </p:sp>
      <p:sp>
        <p:nvSpPr>
          <p:cNvPr id="35842" name="Freeform 2"/>
          <p:cNvSpPr>
            <a:spLocks/>
          </p:cNvSpPr>
          <p:nvPr/>
        </p:nvSpPr>
        <p:spPr bwMode="auto">
          <a:xfrm>
            <a:off x="4581526" y="2695576"/>
            <a:ext cx="2333625" cy="1895475"/>
          </a:xfrm>
          <a:custGeom>
            <a:avLst/>
            <a:gdLst>
              <a:gd name="T0" fmla="*/ 0 w 21600"/>
              <a:gd name="T1" fmla="*/ 0 h 21600"/>
              <a:gd name="T2" fmla="*/ 264 w 21600"/>
              <a:gd name="T3" fmla="*/ 2605 h 21600"/>
              <a:gd name="T4" fmla="*/ 617 w 21600"/>
              <a:gd name="T5" fmla="*/ 4884 h 21600"/>
              <a:gd name="T6" fmla="*/ 1322 w 21600"/>
              <a:gd name="T7" fmla="*/ 7489 h 21600"/>
              <a:gd name="T8" fmla="*/ 2733 w 21600"/>
              <a:gd name="T9" fmla="*/ 9226 h 21600"/>
              <a:gd name="T10" fmla="*/ 4673 w 21600"/>
              <a:gd name="T11" fmla="*/ 10203 h 21600"/>
              <a:gd name="T12" fmla="*/ 6965 w 21600"/>
              <a:gd name="T13" fmla="*/ 10963 h 21600"/>
              <a:gd name="T14" fmla="*/ 14194 w 21600"/>
              <a:gd name="T15" fmla="*/ 11723 h 21600"/>
              <a:gd name="T16" fmla="*/ 17280 w 21600"/>
              <a:gd name="T17" fmla="*/ 12482 h 21600"/>
              <a:gd name="T18" fmla="*/ 18779 w 21600"/>
              <a:gd name="T19" fmla="*/ 14002 h 21600"/>
              <a:gd name="T20" fmla="*/ 20013 w 21600"/>
              <a:gd name="T21" fmla="*/ 15956 h 21600"/>
              <a:gd name="T22" fmla="*/ 20983 w 21600"/>
              <a:gd name="T23" fmla="*/ 18995 h 21600"/>
              <a:gd name="T24" fmla="*/ 21600 w 21600"/>
              <a:gd name="T2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44" y="380"/>
                  <a:pt x="162" y="1791"/>
                  <a:pt x="264" y="2605"/>
                </a:cubicBezTo>
                <a:cubicBezTo>
                  <a:pt x="367" y="3419"/>
                  <a:pt x="441" y="4070"/>
                  <a:pt x="617" y="4884"/>
                </a:cubicBezTo>
                <a:cubicBezTo>
                  <a:pt x="793" y="5698"/>
                  <a:pt x="970" y="6766"/>
                  <a:pt x="1322" y="7489"/>
                </a:cubicBezTo>
                <a:cubicBezTo>
                  <a:pt x="1675" y="8213"/>
                  <a:pt x="2175" y="8774"/>
                  <a:pt x="2733" y="9226"/>
                </a:cubicBezTo>
                <a:cubicBezTo>
                  <a:pt x="3291" y="9678"/>
                  <a:pt x="3967" y="9914"/>
                  <a:pt x="4673" y="10203"/>
                </a:cubicBezTo>
                <a:cubicBezTo>
                  <a:pt x="5378" y="10492"/>
                  <a:pt x="5378" y="10710"/>
                  <a:pt x="6965" y="10963"/>
                </a:cubicBezTo>
                <a:cubicBezTo>
                  <a:pt x="8552" y="11216"/>
                  <a:pt x="12475" y="11469"/>
                  <a:pt x="14194" y="11723"/>
                </a:cubicBezTo>
                <a:cubicBezTo>
                  <a:pt x="15913" y="11976"/>
                  <a:pt x="16516" y="12103"/>
                  <a:pt x="17280" y="12482"/>
                </a:cubicBezTo>
                <a:cubicBezTo>
                  <a:pt x="18044" y="12862"/>
                  <a:pt x="18323" y="13423"/>
                  <a:pt x="18779" y="14002"/>
                </a:cubicBezTo>
                <a:cubicBezTo>
                  <a:pt x="19234" y="14581"/>
                  <a:pt x="19646" y="15124"/>
                  <a:pt x="20013" y="15956"/>
                </a:cubicBezTo>
                <a:cubicBezTo>
                  <a:pt x="20380" y="16788"/>
                  <a:pt x="20718" y="18054"/>
                  <a:pt x="20983" y="18995"/>
                </a:cubicBezTo>
                <a:cubicBezTo>
                  <a:pt x="21247" y="19936"/>
                  <a:pt x="21468" y="21057"/>
                  <a:pt x="21600" y="2160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414141"/>
              </a:solidFill>
              <a:latin typeface="Gill Sans Light" charset="0"/>
              <a:ea typeface="ヒラギノ角ゴ ProN W3" charset="0"/>
              <a:sym typeface="Gill Sans Light" charset="0"/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4572000" y="2286000"/>
            <a:ext cx="1588" cy="274320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414141"/>
              </a:solidFill>
              <a:latin typeface="Gill Sans Light" charset="0"/>
              <a:ea typeface="ヒラギノ角ゴ ProN W3" charset="0"/>
              <a:sym typeface="Gill Sans Light" charset="0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4572000" y="5029200"/>
            <a:ext cx="2362200" cy="1588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414141"/>
              </a:solidFill>
              <a:latin typeface="Gill Sans Light" charset="0"/>
              <a:ea typeface="ヒラギノ角ゴ ProN W3" charset="0"/>
              <a:sym typeface="Gill Sans Light" charset="0"/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6934200" y="2286000"/>
            <a:ext cx="1588" cy="274320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414141"/>
              </a:solidFill>
              <a:latin typeface="Gill Sans Light" charset="0"/>
              <a:ea typeface="ヒラギノ角ゴ ProN W3" charset="0"/>
              <a:sym typeface="Gill Sans Light" charset="0"/>
            </a:endParaRPr>
          </a:p>
        </p:txBody>
      </p:sp>
      <p:sp>
        <p:nvSpPr>
          <p:cNvPr id="35846" name="Rectangle 6"/>
          <p:cNvSpPr>
            <a:spLocks/>
          </p:cNvSpPr>
          <p:nvPr/>
        </p:nvSpPr>
        <p:spPr bwMode="auto">
          <a:xfrm rot="-5400000">
            <a:off x="3637359" y="3790872"/>
            <a:ext cx="12311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concentration</a:t>
            </a:r>
          </a:p>
        </p:txBody>
      </p:sp>
      <p:sp>
        <p:nvSpPr>
          <p:cNvPr id="35847" name="Rectangle 7"/>
          <p:cNvSpPr>
            <a:spLocks/>
          </p:cNvSpPr>
          <p:nvPr/>
        </p:nvSpPr>
        <p:spPr bwMode="auto">
          <a:xfrm>
            <a:off x="5209989" y="5119301"/>
            <a:ext cx="859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distance</a:t>
            </a:r>
          </a:p>
        </p:txBody>
      </p:sp>
      <p:grpSp>
        <p:nvGrpSpPr>
          <p:cNvPr id="35850" name="Group 10"/>
          <p:cNvGrpSpPr>
            <a:grpSpLocks/>
          </p:cNvGrpSpPr>
          <p:nvPr/>
        </p:nvGrpSpPr>
        <p:grpSpPr bwMode="auto">
          <a:xfrm>
            <a:off x="4722813" y="2895601"/>
            <a:ext cx="615950" cy="639763"/>
            <a:chOff x="0" y="0"/>
            <a:chExt cx="387" cy="403"/>
          </a:xfrm>
        </p:grpSpPr>
        <p:sp>
          <p:nvSpPr>
            <p:cNvPr id="35848" name="AutoShape 8"/>
            <p:cNvSpPr>
              <a:spLocks/>
            </p:cNvSpPr>
            <p:nvPr/>
          </p:nvSpPr>
          <p:spPr bwMode="auto">
            <a:xfrm>
              <a:off x="0" y="0"/>
              <a:ext cx="387" cy="40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4" y="1231"/>
                    <a:pt x="892" y="5032"/>
                    <a:pt x="2007" y="7388"/>
                  </a:cubicBezTo>
                  <a:cubicBezTo>
                    <a:pt x="3122" y="9743"/>
                    <a:pt x="4794" y="12366"/>
                    <a:pt x="6689" y="14133"/>
                  </a:cubicBezTo>
                  <a:cubicBezTo>
                    <a:pt x="8585" y="15900"/>
                    <a:pt x="11372" y="16917"/>
                    <a:pt x="13379" y="17987"/>
                  </a:cubicBezTo>
                  <a:cubicBezTo>
                    <a:pt x="15386" y="19058"/>
                    <a:pt x="16947" y="19915"/>
                    <a:pt x="18730" y="20557"/>
                  </a:cubicBez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414141"/>
                </a:solidFill>
                <a:latin typeface="Gill Sans Light" charset="0"/>
                <a:ea typeface="ヒラギノ角ゴ ProN W3" charset="0"/>
                <a:sym typeface="Gill Sans Light" charset="0"/>
              </a:endParaRPr>
            </a:p>
          </p:txBody>
        </p:sp>
        <p:sp>
          <p:nvSpPr>
            <p:cNvPr id="35864" name="Rectangle 9"/>
            <p:cNvSpPr>
              <a:spLocks/>
            </p:cNvSpPr>
            <p:nvPr/>
          </p:nvSpPr>
          <p:spPr bwMode="auto">
            <a:xfrm>
              <a:off x="0" y="40"/>
              <a:ext cx="336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414141"/>
                </a:solidFill>
                <a:latin typeface="Gill Sans Light" charset="0"/>
                <a:ea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35853" name="Group 13"/>
          <p:cNvGrpSpPr>
            <a:grpSpLocks/>
          </p:cNvGrpSpPr>
          <p:nvPr/>
        </p:nvGrpSpPr>
        <p:grpSpPr bwMode="auto">
          <a:xfrm>
            <a:off x="6172200" y="3573463"/>
            <a:ext cx="731838" cy="538162"/>
            <a:chOff x="0" y="0"/>
            <a:chExt cx="461" cy="339"/>
          </a:xfrm>
        </p:grpSpPr>
        <p:sp>
          <p:nvSpPr>
            <p:cNvPr id="35851" name="AutoShape 11"/>
            <p:cNvSpPr>
              <a:spLocks/>
            </p:cNvSpPr>
            <p:nvPr/>
          </p:nvSpPr>
          <p:spPr bwMode="auto">
            <a:xfrm>
              <a:off x="0" y="11"/>
              <a:ext cx="461" cy="32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122" y="658"/>
                    <a:pt x="4114" y="1251"/>
                    <a:pt x="6733" y="2765"/>
                  </a:cubicBezTo>
                  <a:cubicBezTo>
                    <a:pt x="9351" y="4279"/>
                    <a:pt x="13465" y="6451"/>
                    <a:pt x="15709" y="9084"/>
                  </a:cubicBezTo>
                  <a:cubicBezTo>
                    <a:pt x="17953" y="11717"/>
                    <a:pt x="19450" y="16983"/>
                    <a:pt x="20198" y="18562"/>
                  </a:cubicBez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414141"/>
                </a:solidFill>
                <a:latin typeface="Gill Sans Light" charset="0"/>
                <a:ea typeface="ヒラギノ角ゴ ProN W3" charset="0"/>
                <a:sym typeface="Gill Sans Light" charset="0"/>
              </a:endParaRPr>
            </a:p>
          </p:txBody>
        </p:sp>
        <p:sp>
          <p:nvSpPr>
            <p:cNvPr id="2" name="Rectangle 12"/>
            <p:cNvSpPr>
              <a:spLocks/>
            </p:cNvSpPr>
            <p:nvPr/>
          </p:nvSpPr>
          <p:spPr bwMode="auto">
            <a:xfrm>
              <a:off x="0" y="0"/>
              <a:ext cx="43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414141"/>
                </a:solidFill>
                <a:latin typeface="Gill Sans Light" charset="0"/>
                <a:ea typeface="ヒラギノ角ゴ ProN W3" charset="0"/>
                <a:sym typeface="Gill Sans Light" charset="0"/>
              </a:endParaRPr>
            </a:p>
          </p:txBody>
        </p:sp>
      </p:grpSp>
      <p:pic>
        <p:nvPicPr>
          <p:cNvPr id="3" name="Picture 1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1" name="Oval 21"/>
          <p:cNvSpPr>
            <a:spLocks/>
          </p:cNvSpPr>
          <p:nvPr/>
        </p:nvSpPr>
        <p:spPr bwMode="auto">
          <a:xfrm>
            <a:off x="6972300" y="1651000"/>
            <a:ext cx="1016000" cy="990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414141"/>
              </a:solidFill>
              <a:latin typeface="Gill Sans Light" charset="0"/>
              <a:ea typeface="ヒラギノ角ゴ ProN W3" charset="0"/>
              <a:sym typeface="Gill Sans Light" charset="0"/>
            </a:endParaRPr>
          </a:p>
        </p:txBody>
      </p:sp>
      <p:sp>
        <p:nvSpPr>
          <p:cNvPr id="35862" name="Oval 22"/>
          <p:cNvSpPr>
            <a:spLocks/>
          </p:cNvSpPr>
          <p:nvPr/>
        </p:nvSpPr>
        <p:spPr bwMode="auto">
          <a:xfrm>
            <a:off x="3975100" y="1854200"/>
            <a:ext cx="571500" cy="571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414141"/>
              </a:solidFill>
              <a:latin typeface="Gill Sans Light" charset="0"/>
              <a:ea typeface="ヒラギノ角ゴ ProN W3" charset="0"/>
              <a:sym typeface="Gill Sans Light" charset="0"/>
            </a:endParaRPr>
          </a:p>
        </p:txBody>
      </p:sp>
      <p:sp>
        <p:nvSpPr>
          <p:cNvPr id="25" name="Oval 22"/>
          <p:cNvSpPr>
            <a:spLocks/>
          </p:cNvSpPr>
          <p:nvPr/>
        </p:nvSpPr>
        <p:spPr bwMode="auto">
          <a:xfrm>
            <a:off x="6705601" y="1524000"/>
            <a:ext cx="1312863" cy="121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414141"/>
              </a:solidFill>
              <a:latin typeface="Gill Sans Light" charset="0"/>
              <a:ea typeface="ヒラギノ角ゴ ProN W3" charset="0"/>
              <a:sym typeface="Gill Sans Light" charset="0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4081463" y="1947863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414141"/>
              </a:solidFill>
              <a:latin typeface="Gill Sans Light" charset="0"/>
              <a:ea typeface="ヒラギノ角ゴ ProN W3" charset="0"/>
              <a:sym typeface="Gill Sans Ligh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EB539CE-3CBB-5B4E-AC6D-B31E7D92FC44}"/>
                  </a:ext>
                </a:extLst>
              </p:cNvPr>
              <p:cNvSpPr txBox="1"/>
              <p:nvPr/>
            </p:nvSpPr>
            <p:spPr>
              <a:xfrm>
                <a:off x="1080382" y="2519363"/>
                <a:ext cx="3165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i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EB539CE-3CBB-5B4E-AC6D-B31E7D92F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82" y="2519363"/>
                <a:ext cx="3165034" cy="523220"/>
              </a:xfrm>
              <a:prstGeom prst="rect">
                <a:avLst/>
              </a:prstGeom>
              <a:blipFill>
                <a:blip r:embed="rId4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1C28E3-B66A-7C4A-A87B-1A01C5A75A82}"/>
                  </a:ext>
                </a:extLst>
              </p:cNvPr>
              <p:cNvSpPr txBox="1"/>
              <p:nvPr/>
            </p:nvSpPr>
            <p:spPr>
              <a:xfrm>
                <a:off x="7056094" y="4329441"/>
                <a:ext cx="33732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i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1C28E3-B66A-7C4A-A87B-1A01C5A7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094" y="4329441"/>
                <a:ext cx="3373231" cy="523220"/>
              </a:xfrm>
              <a:prstGeom prst="rect">
                <a:avLst/>
              </a:prstGeom>
              <a:blipFill>
                <a:blip r:embed="rId5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2" grpId="0" animBg="1"/>
      <p:bldP spid="25" grpId="0" animBg="1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Coarsening</a:t>
            </a:r>
            <a:endParaRPr lang="en-US" sz="3600" dirty="0">
              <a:solidFill>
                <a:srgbClr val="FFFF00"/>
              </a:solidFill>
              <a:latin typeface="Arial" charset="0"/>
              <a:sym typeface="Arial" charset="0"/>
            </a:endParaRPr>
          </a:p>
        </p:txBody>
      </p:sp>
      <p:pic>
        <p:nvPicPr>
          <p:cNvPr id="368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6"/>
          <a:stretch>
            <a:fillRect/>
          </a:stretch>
        </p:blipFill>
        <p:spPr bwMode="auto">
          <a:xfrm>
            <a:off x="1828800" y="1371600"/>
            <a:ext cx="6629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/>
          </p:cNvSpPr>
          <p:nvPr/>
        </p:nvSpPr>
        <p:spPr bwMode="auto">
          <a:xfrm>
            <a:off x="8629651" y="2291318"/>
            <a:ext cx="18162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constant</a:t>
            </a:r>
          </a:p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magnification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3614394" y="456130"/>
            <a:ext cx="7772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SELF SIMILARITY</a:t>
            </a:r>
          </a:p>
        </p:txBody>
      </p:sp>
      <p:pic>
        <p:nvPicPr>
          <p:cNvPr id="3789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1"/>
            <a:ext cx="66294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/>
          </p:cNvSpPr>
          <p:nvPr/>
        </p:nvSpPr>
        <p:spPr bwMode="auto">
          <a:xfrm>
            <a:off x="8629651" y="4242870"/>
            <a:ext cx="198596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magnification</a:t>
            </a:r>
          </a:p>
          <a:p>
            <a:r>
              <a:rPr lang="en-US" sz="21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scaled by the </a:t>
            </a:r>
          </a:p>
          <a:p>
            <a:r>
              <a:rPr lang="en-US" sz="21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average particle</a:t>
            </a:r>
          </a:p>
          <a:p>
            <a:r>
              <a:rPr lang="en-US" sz="21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size</a:t>
            </a: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8629651" y="2291318"/>
            <a:ext cx="18162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constant</a:t>
            </a:r>
          </a:p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magnification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4E797-4FE8-044E-8263-CB6F70C0B3EA}"/>
              </a:ext>
            </a:extLst>
          </p:cNvPr>
          <p:cNvSpPr txBox="1"/>
          <p:nvPr/>
        </p:nvSpPr>
        <p:spPr>
          <a:xfrm>
            <a:off x="9375922" y="6401870"/>
            <a:ext cx="201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Hardy, Voorhees, 1988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916B-6E86-CA4A-BE2E-E696A076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Diffusion-limited Coarsening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D0007-AE74-7B43-BC1A-B2153750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15" y="1690688"/>
            <a:ext cx="10841610" cy="1162672"/>
          </a:xfrm>
        </p:spPr>
        <p:txBody>
          <a:bodyPr/>
          <a:lstStyle/>
          <a:p>
            <a:r>
              <a:rPr lang="en-US" dirty="0"/>
              <a:t>Mean field approach accounting for the flow of adatoms from one cluster to another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9CD17B-C878-364D-8BA6-BB7DAC670CAB}"/>
              </a:ext>
            </a:extLst>
          </p:cNvPr>
          <p:cNvSpPr txBox="1">
            <a:spLocks/>
          </p:cNvSpPr>
          <p:nvPr/>
        </p:nvSpPr>
        <p:spPr>
          <a:xfrm>
            <a:off x="512190" y="3900945"/>
            <a:ext cx="10841610" cy="1162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flux into or out of an island,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5277A8-3BC5-C04A-AEC3-F2C69C61DC0D}"/>
                  </a:ext>
                </a:extLst>
              </p:cNvPr>
              <p:cNvSpPr txBox="1"/>
              <p:nvPr/>
            </p:nvSpPr>
            <p:spPr>
              <a:xfrm>
                <a:off x="3978112" y="4601952"/>
                <a:ext cx="3261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5277A8-3BC5-C04A-AEC3-F2C69C61D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112" y="4601952"/>
                <a:ext cx="3261149" cy="461665"/>
              </a:xfrm>
              <a:prstGeom prst="rect">
                <a:avLst/>
              </a:prstGeom>
              <a:blipFill>
                <a:blip r:embed="rId2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41C9A0D-FB1B-3B42-9441-B5373F556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120" y="2738273"/>
            <a:ext cx="3987800" cy="749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B5E453-84AC-7E4A-A104-EDFD864FAE76}"/>
              </a:ext>
            </a:extLst>
          </p:cNvPr>
          <p:cNvSpPr txBox="1"/>
          <p:nvPr/>
        </p:nvSpPr>
        <p:spPr>
          <a:xfrm>
            <a:off x="8436791" y="6169580"/>
            <a:ext cx="340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J.A. </a:t>
            </a:r>
            <a:r>
              <a:rPr lang="en-US" dirty="0" err="1"/>
              <a:t>Marqusee</a:t>
            </a:r>
            <a:r>
              <a:rPr lang="en-US" dirty="0"/>
              <a:t>, </a:t>
            </a:r>
            <a:r>
              <a:rPr lang="en-US" dirty="0" err="1"/>
              <a:t>J.Chem</a:t>
            </a:r>
            <a:r>
              <a:rPr lang="en-US" dirty="0"/>
              <a:t>. Phys, 1984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A8B013-5A59-C541-8501-1887D49A911D}"/>
              </a:ext>
            </a:extLst>
          </p:cNvPr>
          <p:cNvSpPr txBox="1">
            <a:spLocks/>
          </p:cNvSpPr>
          <p:nvPr/>
        </p:nvSpPr>
        <p:spPr>
          <a:xfrm>
            <a:off x="416613" y="5238127"/>
            <a:ext cx="10841610" cy="1162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source and the sink terms must balance since there is no flux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Solve the equation in the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quasistationary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approximation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FC778-6A3C-CA4A-A88E-843F6AAF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9261" y="6492875"/>
            <a:ext cx="2743200" cy="365125"/>
          </a:xfrm>
        </p:spPr>
        <p:txBody>
          <a:bodyPr/>
          <a:lstStyle/>
          <a:p>
            <a:fld id="{6F17F50C-1B20-2349-A277-B73DA969582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0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4AD5-D012-A843-B4F2-ED9E22AC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Diffusion-limited Coarsening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5AC58-5A11-6947-9EB3-6F28E492D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12" y="1690688"/>
            <a:ext cx="10515600" cy="628306"/>
          </a:xfrm>
        </p:spPr>
        <p:txBody>
          <a:bodyPr/>
          <a:lstStyle/>
          <a:p>
            <a:r>
              <a:rPr lang="en-US" dirty="0"/>
              <a:t>Giving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5CACA-890D-1A44-AD5D-33C32A6BF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848" y="2318994"/>
            <a:ext cx="5108411" cy="818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3BB6B-94EB-B044-B183-4E2E5EA5C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389" y="4057306"/>
            <a:ext cx="4407649" cy="7917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3DC7E1-67D3-5646-9FBC-32A75BBF3774}"/>
              </a:ext>
            </a:extLst>
          </p:cNvPr>
          <p:cNvSpPr txBox="1">
            <a:spLocks/>
          </p:cNvSpPr>
          <p:nvPr/>
        </p:nvSpPr>
        <p:spPr>
          <a:xfrm>
            <a:off x="772212" y="3429000"/>
            <a:ext cx="10515600" cy="62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Thus,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3AFF56C-ACBD-704E-8DA5-C15088696D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212" y="5294214"/>
                <a:ext cx="10515600" cy="6283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The screening length is a function of the island size distribution,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3AFF56C-ACBD-704E-8DA5-C15088696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12" y="5294214"/>
                <a:ext cx="10515600" cy="628306"/>
              </a:xfrm>
              <a:prstGeom prst="rect">
                <a:avLst/>
              </a:prstGeom>
              <a:blipFill>
                <a:blip r:embed="rId4"/>
                <a:stretch>
                  <a:fillRect l="-844" t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ACBF1-F510-B344-B515-91EB3588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28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6393-A627-F249-B5F3-8CEACC6E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Limited Coarsening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A222E-5C23-1B4C-9DAB-C93AEE6A6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island size distribution evolves by the continuity equation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Adatom conservation,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Seek a scaling or similarity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0B627-FEAF-644A-BA9C-6BC026F8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65" y="2564585"/>
            <a:ext cx="3264096" cy="682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736EE-1F86-D547-8FA1-D60CCB870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12" y="3962927"/>
            <a:ext cx="4254762" cy="7385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ED3AD-ECFF-7745-87C3-115563A3B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322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F8B6-5028-3749-A0B0-B0117C2B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Limited Coarsening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7ED2E-4F2A-CB44-9E0B-49B52DA06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10185"/>
          </a:xfrm>
        </p:spPr>
        <p:txBody>
          <a:bodyPr/>
          <a:lstStyle/>
          <a:p>
            <a:r>
              <a:rPr lang="en-US" dirty="0"/>
              <a:t>With the results,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16CFA-9022-5B4A-A1A7-459DB74CF673}"/>
                  </a:ext>
                </a:extLst>
              </p:cNvPr>
              <p:cNvSpPr txBox="1"/>
              <p:nvPr/>
            </p:nvSpPr>
            <p:spPr>
              <a:xfrm>
                <a:off x="4157219" y="2433021"/>
                <a:ext cx="3549048" cy="539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16CFA-9022-5B4A-A1A7-459DB74CF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219" y="2433021"/>
                <a:ext cx="3549048" cy="539315"/>
              </a:xfrm>
              <a:prstGeom prst="rect">
                <a:avLst/>
              </a:prstGeom>
              <a:blipFill>
                <a:blip r:embed="rId2"/>
                <a:stretch>
                  <a:fillRect l="-714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FCBFB0-71A3-4943-86FB-4721CEBDA3EC}"/>
                  </a:ext>
                </a:extLst>
              </p:cNvPr>
              <p:cNvSpPr txBox="1"/>
              <p:nvPr/>
            </p:nvSpPr>
            <p:spPr>
              <a:xfrm>
                <a:off x="3987535" y="3191274"/>
                <a:ext cx="3851375" cy="539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−1/3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FCBFB0-71A3-4943-86FB-4721CEBDA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535" y="3191274"/>
                <a:ext cx="3851375" cy="5393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B91E0B-6082-A545-B419-E21166972D67}"/>
                  </a:ext>
                </a:extLst>
              </p:cNvPr>
              <p:cNvSpPr txBox="1"/>
              <p:nvPr/>
            </p:nvSpPr>
            <p:spPr>
              <a:xfrm>
                <a:off x="3987535" y="3949527"/>
                <a:ext cx="3700052" cy="539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1FE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−2/3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B91E0B-6082-A545-B419-E21166972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535" y="3949527"/>
                <a:ext cx="3700052" cy="539315"/>
              </a:xfrm>
              <a:prstGeom prst="rect">
                <a:avLst/>
              </a:prstGeom>
              <a:blipFill>
                <a:blip r:embed="rId4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8BB69F2-F59C-E54D-9F0D-C1CC732213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0027" y="4714392"/>
                <a:ext cx="11038002" cy="26290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Unique island size distribution when the particles are scaled by</a:t>
                </a:r>
                <a:r>
                  <a:rPr lang="en-US" dirty="0">
                    <a:solidFill>
                      <a:srgbClr val="0001F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shape of the distribution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8BB69F2-F59C-E54D-9F0D-C1CC73221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27" y="4714392"/>
                <a:ext cx="11038002" cy="2629088"/>
              </a:xfrm>
              <a:prstGeom prst="rect">
                <a:avLst/>
              </a:prstGeom>
              <a:blipFill>
                <a:blip r:embed="rId5"/>
                <a:stretch>
                  <a:fillRect l="-918" t="-4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0761F-FD53-4746-ACD9-6BFC068E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342BF-06C7-0E4B-BD8A-CFB73087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Attachment limited Coarsening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738E5-1424-FD41-91FD-E60394B6B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there is no long-range diffusion the growth rate is given by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similar analysis shows,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A4E7D6-0515-D14E-A03B-BDC6457757D6}"/>
                  </a:ext>
                </a:extLst>
              </p:cNvPr>
              <p:cNvSpPr txBox="1"/>
              <p:nvPr/>
            </p:nvSpPr>
            <p:spPr>
              <a:xfrm>
                <a:off x="3675555" y="4125231"/>
                <a:ext cx="3060005" cy="539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1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1FE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1FE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1F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A4E7D6-0515-D14E-A03B-BDC645775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55" y="4125231"/>
                <a:ext cx="3060005" cy="539315"/>
              </a:xfrm>
              <a:prstGeom prst="rect">
                <a:avLst/>
              </a:prstGeom>
              <a:blipFill>
                <a:blip r:embed="rId2"/>
                <a:stretch>
                  <a:fillRect l="-82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2624AA7-4DDB-5B44-8E4C-50583D56F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657" y="2402831"/>
            <a:ext cx="2209800" cy="749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63F72-9BE9-FF43-BE6A-7DAB40B4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9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4526-332E-9A4B-9288-276E2109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Equilibrium: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D82B-664C-FA4C-802C-E23DB3455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Isotropic edge energy</a:t>
            </a:r>
          </a:p>
          <a:p>
            <a:r>
              <a:rPr lang="en-US" dirty="0"/>
              <a:t>Islands are stress free</a:t>
            </a:r>
          </a:p>
          <a:p>
            <a:r>
              <a:rPr lang="en-US" dirty="0"/>
              <a:t>F = 0</a:t>
            </a:r>
          </a:p>
          <a:p>
            <a:r>
              <a:rPr lang="en-US" dirty="0"/>
              <a:t>Dilute concentration of islands</a:t>
            </a:r>
          </a:p>
          <a:p>
            <a:r>
              <a:rPr lang="en-US" dirty="0"/>
              <a:t>Isothermal 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754ED4-12EE-B749-BDE8-D6A84025C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30" y="1825625"/>
            <a:ext cx="5452370" cy="305663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A9E48-386E-B54F-8DE6-D8ABBE48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37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86EE-4DF9-8948-91BD-B524BDB0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 between a cluster and the gas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D48AA-9D93-FB41-9B6B-F6D699409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90" y="1816058"/>
            <a:ext cx="12827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7335C5-96FB-E743-8FC5-EE8CA1B1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480" y="2416450"/>
            <a:ext cx="12827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041BCB-94B3-114D-8E16-1FA876912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180" y="3016842"/>
            <a:ext cx="2286000" cy="419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A894CD-F235-CB49-888A-5905BFFE25E2}"/>
              </a:ext>
            </a:extLst>
          </p:cNvPr>
          <p:cNvSpPr txBox="1"/>
          <p:nvPr/>
        </p:nvSpPr>
        <p:spPr>
          <a:xfrm>
            <a:off x="1076960" y="3781488"/>
            <a:ext cx="1106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1DE7A6-603B-9E48-A208-57EBF85BF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890" y="4349454"/>
            <a:ext cx="1498600" cy="317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97BA44-2385-7A4C-885E-945CDB574F99}"/>
              </a:ext>
            </a:extLst>
          </p:cNvPr>
          <p:cNvSpPr txBox="1"/>
          <p:nvPr/>
        </p:nvSpPr>
        <p:spPr>
          <a:xfrm>
            <a:off x="1148080" y="5029200"/>
            <a:ext cx="4857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And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is an energy per unit area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412A6-1A47-2845-901B-07895D9A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1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DF88-70B5-D445-8562-03CBA7C3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energy and Edge stress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284A6-45A8-6348-902B-9074BAB2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649" y="2054384"/>
            <a:ext cx="2171700" cy="66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D980E-E2B4-124E-A88D-F583770566D0}"/>
              </a:ext>
            </a:extLst>
          </p:cNvPr>
          <p:cNvSpPr txBox="1"/>
          <p:nvPr/>
        </p:nvSpPr>
        <p:spPr>
          <a:xfrm>
            <a:off x="680255" y="1520646"/>
            <a:ext cx="3225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 a circular cluster: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FEC94-4E10-8747-9B40-88BEDAFF1A24}"/>
              </a:ext>
            </a:extLst>
          </p:cNvPr>
          <p:cNvSpPr txBox="1"/>
          <p:nvPr/>
        </p:nvSpPr>
        <p:spPr>
          <a:xfrm>
            <a:off x="716280" y="2781776"/>
            <a:ext cx="2376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Force balance: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0CBC2-09C1-7544-8BFE-8C256A886622}"/>
              </a:ext>
            </a:extLst>
          </p:cNvPr>
          <p:cNvSpPr txBox="1"/>
          <p:nvPr/>
        </p:nvSpPr>
        <p:spPr>
          <a:xfrm>
            <a:off x="908908" y="3426426"/>
            <a:ext cx="327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Force acting along a line: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F23D1-BD1E-FC47-9291-479D26828142}"/>
              </a:ext>
            </a:extLst>
          </p:cNvPr>
          <p:cNvSpPr txBox="1"/>
          <p:nvPr/>
        </p:nvSpPr>
        <p:spPr>
          <a:xfrm>
            <a:off x="965348" y="4360782"/>
            <a:ext cx="425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Force due the stress at the edge: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A90426-888A-E749-8A1B-78FAD9210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459" y="3455642"/>
            <a:ext cx="1830806" cy="400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35C81A-106C-AF45-9C95-9D17A5803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133" y="4441800"/>
            <a:ext cx="190500" cy="3302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4B323A0-1E58-BF4E-90D6-633E2387F84D}"/>
              </a:ext>
            </a:extLst>
          </p:cNvPr>
          <p:cNvSpPr/>
          <p:nvPr/>
        </p:nvSpPr>
        <p:spPr>
          <a:xfrm>
            <a:off x="9046093" y="3255219"/>
            <a:ext cx="1879600" cy="187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2AEB29-3071-414D-8AD4-26033A6EC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6163" y="3204241"/>
            <a:ext cx="482600" cy="330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B19015-E4F2-5B4D-A210-C9B9345AD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7723" y="4060181"/>
            <a:ext cx="406400" cy="3302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55BF39-1E83-6745-8ECF-95ED5110B52D}"/>
              </a:ext>
            </a:extLst>
          </p:cNvPr>
          <p:cNvCxnSpPr>
            <a:stCxn id="13" idx="0"/>
            <a:endCxn id="13" idx="4"/>
          </p:cNvCxnSpPr>
          <p:nvPr/>
        </p:nvCxnSpPr>
        <p:spPr>
          <a:xfrm>
            <a:off x="9985893" y="3255219"/>
            <a:ext cx="0" cy="187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FB5202-5E07-2446-9124-47F89CD7CFB7}"/>
              </a:ext>
            </a:extLst>
          </p:cNvPr>
          <p:cNvCxnSpPr>
            <a:stCxn id="13" idx="0"/>
            <a:endCxn id="13" idx="4"/>
          </p:cNvCxnSpPr>
          <p:nvPr/>
        </p:nvCxnSpPr>
        <p:spPr>
          <a:xfrm>
            <a:off x="9985893" y="3255219"/>
            <a:ext cx="0" cy="187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9209E0-2D7D-B845-B416-2347E6E8D91D}"/>
              </a:ext>
            </a:extLst>
          </p:cNvPr>
          <p:cNvCxnSpPr>
            <a:cxnSpLocks/>
            <a:endCxn id="13" idx="4"/>
          </p:cNvCxnSpPr>
          <p:nvPr/>
        </p:nvCxnSpPr>
        <p:spPr>
          <a:xfrm>
            <a:off x="9985893" y="3255219"/>
            <a:ext cx="0" cy="18796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4F5D659-D2DB-284B-8994-96E513BEF2E5}"/>
              </a:ext>
            </a:extLst>
          </p:cNvPr>
          <p:cNvCxnSpPr>
            <a:endCxn id="13" idx="7"/>
          </p:cNvCxnSpPr>
          <p:nvPr/>
        </p:nvCxnSpPr>
        <p:spPr>
          <a:xfrm flipV="1">
            <a:off x="9985893" y="3530480"/>
            <a:ext cx="664539" cy="664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BDDE6F-7CB5-944B-8202-8AB3AE63E763}"/>
              </a:ext>
            </a:extLst>
          </p:cNvPr>
          <p:cNvSpPr txBox="1"/>
          <p:nvPr/>
        </p:nvSpPr>
        <p:spPr>
          <a:xfrm>
            <a:off x="10193233" y="382934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A9B7302-23EF-A04D-B84F-211BAFA401E6}"/>
              </a:ext>
            </a:extLst>
          </p:cNvPr>
          <p:cNvCxnSpPr>
            <a:cxnSpLocks/>
          </p:cNvCxnSpPr>
          <p:nvPr/>
        </p:nvCxnSpPr>
        <p:spPr>
          <a:xfrm flipV="1">
            <a:off x="9992994" y="5134819"/>
            <a:ext cx="0" cy="6282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C19840-D04E-2640-9955-7A1AF562CB45}"/>
              </a:ext>
            </a:extLst>
          </p:cNvPr>
          <p:cNvCxnSpPr>
            <a:cxnSpLocks/>
          </p:cNvCxnSpPr>
          <p:nvPr/>
        </p:nvCxnSpPr>
        <p:spPr>
          <a:xfrm>
            <a:off x="9992994" y="2675728"/>
            <a:ext cx="0" cy="5794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FA6B500-54EA-B549-A72B-FAA78FC23F0A}"/>
              </a:ext>
            </a:extLst>
          </p:cNvPr>
          <p:cNvSpPr txBox="1"/>
          <p:nvPr/>
        </p:nvSpPr>
        <p:spPr>
          <a:xfrm>
            <a:off x="9590923" y="266633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C0C2E3-5007-4A41-8EB2-634133B641AE}"/>
              </a:ext>
            </a:extLst>
          </p:cNvPr>
          <p:cNvSpPr txBox="1"/>
          <p:nvPr/>
        </p:nvSpPr>
        <p:spPr>
          <a:xfrm>
            <a:off x="9590923" y="526203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9CE023-3E0B-DA41-BCC1-AECDC8D05125}"/>
              </a:ext>
            </a:extLst>
          </p:cNvPr>
          <p:cNvSpPr txBox="1"/>
          <p:nvPr/>
        </p:nvSpPr>
        <p:spPr>
          <a:xfrm>
            <a:off x="965348" y="5088730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Thus,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EB47CB8-46A8-A04B-85FC-88D34A349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325" y="5172311"/>
            <a:ext cx="2044687" cy="70547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93A100-6F24-8046-8D68-771D2881CD85}"/>
              </a:ext>
            </a:extLst>
          </p:cNvPr>
          <p:cNvSpPr txBox="1"/>
          <p:nvPr/>
        </p:nvSpPr>
        <p:spPr>
          <a:xfrm>
            <a:off x="965348" y="6020817"/>
            <a:ext cx="864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a crystal stress can be of either sign, and not equal to the edge energy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05920A-3B8C-7048-B819-ECE66130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4526-332E-9A4B-9288-276E2109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Reversible Nucleation: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D82B-664C-FA4C-802C-E23DB3455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Isotropic edge energy</a:t>
            </a:r>
          </a:p>
          <a:p>
            <a:r>
              <a:rPr lang="en-US" dirty="0"/>
              <a:t>Islands are stress free</a:t>
            </a:r>
          </a:p>
          <a:p>
            <a:r>
              <a:rPr lang="en-US" dirty="0"/>
              <a:t>F = 0</a:t>
            </a:r>
          </a:p>
          <a:p>
            <a:r>
              <a:rPr lang="en-US" dirty="0"/>
              <a:t>Dilute concentration of islands</a:t>
            </a:r>
          </a:p>
          <a:p>
            <a:r>
              <a:rPr lang="en-US" dirty="0"/>
              <a:t>Isothermal 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754ED4-12EE-B749-BDE8-D6A84025C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30" y="1825625"/>
            <a:ext cx="5452370" cy="305663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C3D74-7C7B-2B4A-BDFA-438E9F46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F50C-1B20-2349-A277-B73DA96958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72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5014</TotalTime>
  <Words>2707</Words>
  <Application>Microsoft Macintosh PowerPoint</Application>
  <PresentationFormat>Widescreen</PresentationFormat>
  <Paragraphs>538</Paragraphs>
  <Slides>58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Gill Sans</vt:lpstr>
      <vt:lpstr>Gill Sans Light</vt:lpstr>
      <vt:lpstr>Helvetica</vt:lpstr>
      <vt:lpstr>Times New Roman</vt:lpstr>
      <vt:lpstr>Office Theme</vt:lpstr>
      <vt:lpstr>1_Title &amp; Bullets</vt:lpstr>
      <vt:lpstr>Nucleation</vt:lpstr>
      <vt:lpstr>Outline</vt:lpstr>
      <vt:lpstr>References</vt:lpstr>
      <vt:lpstr>The Early Stages of Epitaxy: Submonolayer</vt:lpstr>
      <vt:lpstr>Equilibrium Phase Diagram</vt:lpstr>
      <vt:lpstr>Equilibrium: Assumptions</vt:lpstr>
      <vt:lpstr>Equilibrium between a cluster and the gas</vt:lpstr>
      <vt:lpstr>Edge energy and Edge stress</vt:lpstr>
      <vt:lpstr>Reversible Nucleation: Assumptions</vt:lpstr>
      <vt:lpstr>Energy of Nucleation</vt:lpstr>
      <vt:lpstr>Reversible Work for the Formation of the Critical Nucleus</vt:lpstr>
      <vt:lpstr>Reversible Work for the Formation of the Critical Nucleus</vt:lpstr>
      <vt:lpstr>Reversible Work for the Formation of the Critical Nucleus</vt:lpstr>
      <vt:lpstr>Anisotropic Step Free Energy</vt:lpstr>
      <vt:lpstr>Anisotropic Step Free Energy</vt:lpstr>
      <vt:lpstr>Anisotropic Step Free Energy</vt:lpstr>
      <vt:lpstr>Highly Anisotropic Step Free Energy</vt:lpstr>
      <vt:lpstr>The Effects of Stress</vt:lpstr>
      <vt:lpstr>Kinetics of Reversible Nucleation</vt:lpstr>
      <vt:lpstr>Kinetics of Reversible Nucleation</vt:lpstr>
      <vt:lpstr>Master Equation</vt:lpstr>
      <vt:lpstr>Master Equation</vt:lpstr>
      <vt:lpstr>Master Equation</vt:lpstr>
      <vt:lpstr>Master Equation</vt:lpstr>
      <vt:lpstr>Fokker-Planck or Zeldovitch Equation</vt:lpstr>
      <vt:lpstr>Fokker-Planck or Zeldovitch Equation</vt:lpstr>
      <vt:lpstr>Fokker-Planck or Zeldovitch Equation</vt:lpstr>
      <vt:lpstr>Solving the Fokker-Planck Equation</vt:lpstr>
      <vt:lpstr>Solving the Fokker-Planck Equation</vt:lpstr>
      <vt:lpstr>Steady State Nucleation</vt:lpstr>
      <vt:lpstr>Steady State Nucleation: Observations</vt:lpstr>
      <vt:lpstr>What Happens if the Adatom Supersaturation is Large?</vt:lpstr>
      <vt:lpstr>Irreversible Nucleation</vt:lpstr>
      <vt:lpstr>Deposition and Diffusion</vt:lpstr>
      <vt:lpstr>Island Morphology</vt:lpstr>
      <vt:lpstr>Rate Equations for Island Growth</vt:lpstr>
      <vt:lpstr>Rate Equations for Island Growth</vt:lpstr>
      <vt:lpstr>Capture Numbers </vt:lpstr>
      <vt:lpstr>Capture Numbers </vt:lpstr>
      <vt:lpstr>Capture Numbers</vt:lpstr>
      <vt:lpstr>Capture Numbers</vt:lpstr>
      <vt:lpstr>Irreversible Nucleation</vt:lpstr>
      <vt:lpstr>Comparison to Kinetic Monte Carlo Simulations</vt:lpstr>
      <vt:lpstr>Scaling Laws</vt:lpstr>
      <vt:lpstr>Scaling Laws</vt:lpstr>
      <vt:lpstr>Scaling Laws</vt:lpstr>
      <vt:lpstr>Scaling Laws</vt:lpstr>
      <vt:lpstr>Irreversible Nucleation: Extensions</vt:lpstr>
      <vt:lpstr>Coarsening</vt:lpstr>
      <vt:lpstr>Gibbs-Thomson Equation</vt:lpstr>
      <vt:lpstr>PowerPoint Presentation</vt:lpstr>
      <vt:lpstr>Coarsening</vt:lpstr>
      <vt:lpstr>PowerPoint Presentation</vt:lpstr>
      <vt:lpstr>Diffusion-limited Coarsening</vt:lpstr>
      <vt:lpstr>Diffusion-limited Coarsening</vt:lpstr>
      <vt:lpstr>Diffusion Limited Coarsening</vt:lpstr>
      <vt:lpstr>Diffusion Limited Coarsening</vt:lpstr>
      <vt:lpstr>Attachment limited Coarsening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Nucleation</dc:title>
  <dc:creator>Peter W Voorhees</dc:creator>
  <cp:lastModifiedBy>Peter W Voorhees</cp:lastModifiedBy>
  <cp:revision>71</cp:revision>
  <dcterms:created xsi:type="dcterms:W3CDTF">2021-07-01T12:46:36Z</dcterms:created>
  <dcterms:modified xsi:type="dcterms:W3CDTF">2021-07-05T17:43:39Z</dcterms:modified>
</cp:coreProperties>
</file>